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8" r:id="rId1"/>
  </p:sldMasterIdLst>
  <p:notesMasterIdLst>
    <p:notesMasterId r:id="rId8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373" r:id="rId34"/>
    <p:sldId id="374" r:id="rId35"/>
    <p:sldId id="375" r:id="rId36"/>
    <p:sldId id="376" r:id="rId37"/>
    <p:sldId id="378" r:id="rId38"/>
    <p:sldId id="396" r:id="rId39"/>
    <p:sldId id="397" r:id="rId40"/>
    <p:sldId id="398" r:id="rId41"/>
    <p:sldId id="380" r:id="rId42"/>
    <p:sldId id="301" r:id="rId43"/>
    <p:sldId id="381" r:id="rId44"/>
    <p:sldId id="382" r:id="rId45"/>
    <p:sldId id="383" r:id="rId46"/>
    <p:sldId id="384" r:id="rId47"/>
    <p:sldId id="385" r:id="rId48"/>
    <p:sldId id="386" r:id="rId49"/>
    <p:sldId id="387" r:id="rId50"/>
    <p:sldId id="388" r:id="rId51"/>
    <p:sldId id="389" r:id="rId52"/>
    <p:sldId id="390" r:id="rId53"/>
    <p:sldId id="391" r:id="rId54"/>
    <p:sldId id="392" r:id="rId55"/>
    <p:sldId id="399" r:id="rId56"/>
    <p:sldId id="400" r:id="rId57"/>
    <p:sldId id="401" r:id="rId58"/>
    <p:sldId id="402" r:id="rId59"/>
    <p:sldId id="403" r:id="rId60"/>
    <p:sldId id="405" r:id="rId61"/>
    <p:sldId id="406" r:id="rId62"/>
    <p:sldId id="407" r:id="rId63"/>
    <p:sldId id="408" r:id="rId64"/>
    <p:sldId id="409" r:id="rId65"/>
    <p:sldId id="410" r:id="rId66"/>
    <p:sldId id="411" r:id="rId67"/>
    <p:sldId id="412" r:id="rId68"/>
    <p:sldId id="413" r:id="rId69"/>
    <p:sldId id="414" r:id="rId70"/>
    <p:sldId id="415" r:id="rId71"/>
    <p:sldId id="416" r:id="rId72"/>
    <p:sldId id="417" r:id="rId73"/>
    <p:sldId id="418" r:id="rId74"/>
    <p:sldId id="419" r:id="rId75"/>
    <p:sldId id="420" r:id="rId76"/>
    <p:sldId id="421" r:id="rId77"/>
    <p:sldId id="422" r:id="rId78"/>
    <p:sldId id="423" r:id="rId79"/>
    <p:sldId id="424" r:id="rId80"/>
    <p:sldId id="425" r:id="rId81"/>
    <p:sldId id="426" r:id="rId82"/>
    <p:sldId id="427" r:id="rId83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49CABD-16BC-4F6F-888B-A88BBFCB63F0}">
  <a:tblStyle styleId="{1C49CABD-16BC-4F6F-888B-A88BBFCB63F0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3089"/>
  </p:normalViewPr>
  <p:slideViewPr>
    <p:cSldViewPr>
      <p:cViewPr varScale="1">
        <p:scale>
          <a:sx n="115" d="100"/>
          <a:sy n="115" d="100"/>
        </p:scale>
        <p:origin x="1818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044394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1488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D43F95D5-8918-374F-8138-93DB8730D518}" type="slidenum">
              <a:rPr lang="en-US" altLang="zh-TW" sz="1200">
                <a:solidFill>
                  <a:schemeClr val="tx1"/>
                </a:solidFill>
              </a:rPr>
              <a:pPr eaLnBrk="1" hangingPunct="1"/>
              <a:t>64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0476741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D43F95D5-8918-374F-8138-93DB8730D518}" type="slidenum">
              <a:rPr lang="en-US" altLang="zh-TW" sz="1200">
                <a:solidFill>
                  <a:schemeClr val="tx1"/>
                </a:solidFill>
              </a:rPr>
              <a:pPr eaLnBrk="1" hangingPunct="1"/>
              <a:t>66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486591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3CFDD46C-2CE7-EF46-AF65-451B06944D1D}" type="slidenum">
              <a:rPr lang="en-US" altLang="zh-TW" sz="1200">
                <a:solidFill>
                  <a:schemeClr val="tx1"/>
                </a:solidFill>
              </a:rPr>
              <a:pPr eaLnBrk="1" hangingPunct="1"/>
              <a:t>68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248113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708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5AE45CB3-1919-C84A-98CA-7C447872AF55}" type="slidenum">
              <a:rPr lang="en-US" altLang="zh-TW" sz="1200">
                <a:solidFill>
                  <a:schemeClr val="tx1"/>
                </a:solidFill>
              </a:rPr>
              <a:pPr eaLnBrk="1" hangingPunct="1"/>
              <a:t>37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814944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AE3C68B1-E7D8-4441-988D-F95E8228F99D}" type="slidenum">
              <a:rPr lang="en-US" altLang="zh-TW" sz="1200">
                <a:solidFill>
                  <a:schemeClr val="tx1"/>
                </a:solidFill>
              </a:rPr>
              <a:pPr eaLnBrk="1" hangingPunct="1"/>
              <a:t>42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893650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D8C89098-526B-6D41-BA19-FD86000AD199}" type="slidenum">
              <a:rPr lang="en-US" altLang="zh-TW" sz="1200">
                <a:solidFill>
                  <a:schemeClr val="tx1"/>
                </a:solidFill>
              </a:rPr>
              <a:pPr eaLnBrk="1" hangingPunct="1"/>
              <a:t>55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16765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A3A0611B-C02A-054D-AF8A-C760ABB0B1A3}" type="slidenum">
              <a:rPr lang="en-US" altLang="zh-TW" sz="1200">
                <a:solidFill>
                  <a:schemeClr val="tx1"/>
                </a:solidFill>
              </a:rPr>
              <a:pPr eaLnBrk="1" hangingPunct="1"/>
              <a:t>58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661085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41B9ADDF-DE0B-4543-A94F-65A2F1B71418}" type="slidenum">
              <a:rPr lang="en-US" altLang="zh-TW" sz="1200">
                <a:solidFill>
                  <a:schemeClr val="tx1"/>
                </a:solidFill>
              </a:rPr>
              <a:pPr eaLnBrk="1" hangingPunct="1"/>
              <a:t>59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089068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9EBE1D33-0364-0341-9469-C7FF9A94863B}" type="slidenum">
              <a:rPr lang="en-US" altLang="zh-TW" sz="1200">
                <a:solidFill>
                  <a:schemeClr val="tx1"/>
                </a:solidFill>
              </a:rPr>
              <a:pPr eaLnBrk="1" hangingPunct="1"/>
              <a:t>60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876683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E1CED1F4-E740-494A-AD96-7B38E121E3CF}" type="slidenum">
              <a:rPr lang="en-US" altLang="zh-TW" sz="1200">
                <a:solidFill>
                  <a:schemeClr val="tx1"/>
                </a:solidFill>
              </a:rPr>
              <a:pPr eaLnBrk="1" hangingPunct="1"/>
              <a:t>61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943454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D43F95D5-8918-374F-8138-93DB8730D518}" type="slidenum">
              <a:rPr lang="en-US" altLang="zh-TW" sz="1200">
                <a:solidFill>
                  <a:schemeClr val="tx1"/>
                </a:solidFill>
              </a:rPr>
              <a:pPr eaLnBrk="1" hangingPunct="1"/>
              <a:t>62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47036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1BFE8-65C5-4051-B32F-7DAD99B5FF7A}" type="datetime1">
              <a:rPr lang="zh-TW" altLang="en-US" smtClean="0"/>
              <a:t>2019/3/5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7726D-3C0F-40B7-9C0A-893B8BDC9EC3}" type="datetime1">
              <a:rPr lang="zh-TW" altLang="en-US" smtClean="0"/>
              <a:t>2019/3/5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2DA46-1FA4-48D3-BA4F-91C0B1357C64}" type="datetime1">
              <a:rPr lang="zh-TW" altLang="en-US" smtClean="0"/>
              <a:t>2019/3/5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48009-C288-494C-AD10-31EF874101A6}" type="datetime1">
              <a:rPr lang="zh-TW" altLang="en-US" smtClean="0"/>
              <a:t>2019/3/5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0F7F5-9607-4868-B9EF-CD603F2C5D46}" type="datetime1">
              <a:rPr lang="zh-TW" altLang="en-US" smtClean="0"/>
              <a:t>2019/3/5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DE9E7-B987-4C5C-8FA8-2884575CAD4F}" type="datetime1">
              <a:rPr lang="zh-TW" altLang="en-US" smtClean="0"/>
              <a:t>2019/3/5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2362-1594-4011-86DE-BF91C4DD0862}" type="datetime1">
              <a:rPr lang="zh-TW" altLang="en-US" smtClean="0"/>
              <a:t>2019/3/5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6216F-7EA8-46CE-BBC1-757ED8466C87}" type="datetime1">
              <a:rPr lang="zh-TW" altLang="en-US" smtClean="0"/>
              <a:t>2019/3/5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20B19-6436-4AE7-9751-C84290F2DF4B}" type="datetime1">
              <a:rPr lang="zh-TW" altLang="en-US" smtClean="0"/>
              <a:t>2019/3/5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74199-92E6-473D-A450-120A4C2A1AC2}" type="datetime1">
              <a:rPr lang="zh-TW" altLang="en-US" smtClean="0"/>
              <a:t>2019/3/5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3173-E008-4721-A0B3-FDEFE6C3D774}" type="datetime1">
              <a:rPr lang="zh-TW" altLang="en-US" smtClean="0"/>
              <a:t>2019/3/5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0C62848B-A2CA-46E6-84A7-A5C24999EB14}" type="datetime1">
              <a:rPr lang="zh-TW" altLang="en-US" smtClean="0"/>
              <a:t>2019/3/5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wiki/HTML/Attributes/_Global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altLang="zh-TW" sz="5400" dirty="0"/>
              <a:t>Web Programming</a:t>
            </a:r>
            <a:endParaRPr lang="en" sz="5400" dirty="0"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altLang="zh-TW" dirty="0"/>
              <a:t>HTML5</a:t>
            </a:r>
            <a:endParaRPr lang="en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</a:t>
            </a:fld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1331640" y="551723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授課教師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陳錫民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/>
              <a:t>Email: hsiminc@fcu.edu.tw</a:t>
            </a:r>
            <a:endParaRPr lang="zh-TW" altLang="en-US" dirty="0"/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E60497-40ED-4F6E-A17C-A27E94FDC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HTML Version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DC1DAE-4496-4C20-9D23-25F2174BF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When a browser receives a file, it may know that it's receiving an HTML file, but it won't know which version of HTML is used</a:t>
            </a:r>
          </a:p>
          <a:p>
            <a:r>
              <a:rPr lang="en-US" altLang="zh-TW" dirty="0"/>
              <a:t>The first thing you need in any HTML file is a tag to tell you </a:t>
            </a:r>
            <a:r>
              <a:rPr lang="en-US" altLang="zh-TW" b="1" dirty="0"/>
              <a:t>what type </a:t>
            </a:r>
            <a:r>
              <a:rPr lang="en-US" altLang="zh-TW" dirty="0"/>
              <a:t>of HTML file it is:</a:t>
            </a:r>
          </a:p>
          <a:p>
            <a:pPr lvl="1"/>
            <a:r>
              <a:rPr lang="en-US" altLang="zh-TW" dirty="0"/>
              <a:t>HTML5</a:t>
            </a:r>
          </a:p>
          <a:p>
            <a:pPr lvl="1"/>
            <a:endParaRPr lang="en-US" altLang="zh-TW" dirty="0"/>
          </a:p>
          <a:p>
            <a:pPr marL="274320" lvl="1" indent="0">
              <a:buNone/>
            </a:pPr>
            <a:endParaRPr lang="en-US" altLang="zh-TW" dirty="0"/>
          </a:p>
          <a:p>
            <a:pPr lvl="1"/>
            <a:r>
              <a:rPr lang="en-US" altLang="zh-TW" dirty="0"/>
              <a:t>HTML4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E46526-2F33-4363-BDC6-CAD02076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4B4483D-D111-4E08-B739-1FCC8F50E851}"/>
              </a:ext>
            </a:extLst>
          </p:cNvPr>
          <p:cNvSpPr/>
          <p:nvPr/>
        </p:nvSpPr>
        <p:spPr>
          <a:xfrm>
            <a:off x="1043608" y="4149080"/>
            <a:ext cx="1484702" cy="30777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660066"/>
                </a:solidFill>
                <a:latin typeface="inherit"/>
              </a:rPr>
              <a:t>&lt;!DOCTYPE html&gt;</a:t>
            </a:r>
            <a:endParaRPr lang="en-US" altLang="zh-TW" dirty="0">
              <a:solidFill>
                <a:srgbClr val="313131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76B3DE9-A316-4A37-99D2-2DDE9FA31BC9}"/>
              </a:ext>
            </a:extLst>
          </p:cNvPr>
          <p:cNvSpPr/>
          <p:nvPr/>
        </p:nvSpPr>
        <p:spPr>
          <a:xfrm>
            <a:off x="1022612" y="5257800"/>
            <a:ext cx="7664188" cy="30777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660066"/>
                </a:solidFill>
                <a:latin typeface="inherit"/>
              </a:rPr>
              <a:t>&lt;!DOCTYPE HTML PUBLIC "-//W3C//DTD HTML 4.01//EN" "http://www.w3.org/TR/html4/strict.dtd"&gt;</a:t>
            </a:r>
            <a:endParaRPr lang="en-US" altLang="zh-TW" dirty="0">
              <a:solidFill>
                <a:srgbClr val="313131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48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04DB5D-611E-4010-9E2A-A943EE642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Everything in HTML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22DE9B-DC9D-43EF-91F7-688DCF7FC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/>
              <a:t>Where the actual HTML code begins, using an &lt;html&gt; tag</a:t>
            </a:r>
          </a:p>
          <a:p>
            <a:endParaRPr lang="en-US" altLang="zh-TW" sz="2000" dirty="0"/>
          </a:p>
          <a:p>
            <a:r>
              <a:rPr lang="en-US" altLang="zh-TW" sz="2000" dirty="0"/>
              <a:t>Every HTML document has two parts. </a:t>
            </a:r>
          </a:p>
          <a:p>
            <a:pPr lvl="1"/>
            <a:r>
              <a:rPr lang="en-US" altLang="zh-TW" sz="1800" dirty="0"/>
              <a:t>The '</a:t>
            </a:r>
            <a:r>
              <a:rPr lang="en-US" altLang="zh-TW" sz="1800" b="1" dirty="0"/>
              <a:t>body</a:t>
            </a:r>
            <a:r>
              <a:rPr lang="en-US" altLang="zh-TW" sz="1800" dirty="0"/>
              <a:t>' is the main content of the page, containing </a:t>
            </a:r>
            <a:r>
              <a:rPr lang="en-US" altLang="zh-TW" sz="1800" b="1" dirty="0"/>
              <a:t>text</a:t>
            </a:r>
            <a:r>
              <a:rPr lang="en-US" altLang="zh-TW" sz="1800" dirty="0"/>
              <a:t>, </a:t>
            </a:r>
            <a:r>
              <a:rPr lang="en-US" altLang="zh-TW" sz="1800" b="1" dirty="0"/>
              <a:t>images</a:t>
            </a:r>
            <a:r>
              <a:rPr lang="en-US" altLang="zh-TW" sz="1800" dirty="0"/>
              <a:t>, </a:t>
            </a:r>
            <a:r>
              <a:rPr lang="en-US" altLang="zh-TW" sz="1800" b="1" dirty="0"/>
              <a:t>tables</a:t>
            </a:r>
            <a:r>
              <a:rPr lang="en-US" altLang="zh-TW" sz="1800" dirty="0"/>
              <a:t> and so on. </a:t>
            </a:r>
          </a:p>
          <a:p>
            <a:pPr lvl="1"/>
            <a:r>
              <a:rPr lang="en-US" altLang="zh-TW" sz="1800" dirty="0"/>
              <a:t>The </a:t>
            </a:r>
            <a:r>
              <a:rPr lang="en-US" altLang="zh-TW" sz="1800" b="1" dirty="0"/>
              <a:t>'head</a:t>
            </a:r>
            <a:r>
              <a:rPr lang="en-US" altLang="zh-TW" sz="1800" dirty="0"/>
              <a:t>' comes </a:t>
            </a:r>
            <a:r>
              <a:rPr lang="en-US" altLang="zh-TW" sz="1800" b="1" dirty="0"/>
              <a:t>before</a:t>
            </a:r>
            <a:r>
              <a:rPr lang="en-US" altLang="zh-TW" sz="1800" dirty="0"/>
              <a:t> the 'body’. </a:t>
            </a:r>
          </a:p>
          <a:p>
            <a:pPr lvl="2"/>
            <a:r>
              <a:rPr lang="en-US" altLang="zh-TW" sz="1600" dirty="0"/>
              <a:t>It is where you put information about the document that does not really go in the body, AKA 'meta-' information. </a:t>
            </a:r>
          </a:p>
          <a:p>
            <a:pPr lvl="2"/>
            <a:r>
              <a:rPr lang="en-US" altLang="zh-TW" sz="1600" dirty="0"/>
              <a:t>Things like what kind of </a:t>
            </a:r>
            <a:r>
              <a:rPr lang="en-US" altLang="zh-TW" sz="1600" b="1" dirty="0"/>
              <a:t>character set</a:t>
            </a:r>
            <a:r>
              <a:rPr lang="en-US" altLang="zh-TW" sz="1600" dirty="0"/>
              <a:t> the page is using, where the browser can find </a:t>
            </a:r>
            <a:r>
              <a:rPr lang="en-US" altLang="zh-TW" sz="1600" b="1" dirty="0"/>
              <a:t>style tips</a:t>
            </a:r>
            <a:r>
              <a:rPr lang="en-US" altLang="zh-TW" sz="1600" dirty="0"/>
              <a:t>, and what the </a:t>
            </a:r>
            <a:r>
              <a:rPr lang="en-US" altLang="zh-TW" sz="1600" b="1" dirty="0"/>
              <a:t>title</a:t>
            </a:r>
            <a:r>
              <a:rPr lang="en-US" altLang="zh-TW" sz="1600" dirty="0"/>
              <a:t> of the page is all go in the &lt;head&gt;. </a:t>
            </a:r>
          </a:p>
          <a:p>
            <a:endParaRPr lang="zh-TW" altLang="en-US" sz="2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3F74ED-7AE0-4013-91FA-E7775AB1D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E1455F8-D8AC-4DA6-B76F-263E52F7F5A8}"/>
              </a:ext>
            </a:extLst>
          </p:cNvPr>
          <p:cNvSpPr/>
          <p:nvPr/>
        </p:nvSpPr>
        <p:spPr>
          <a:xfrm>
            <a:off x="755576" y="1988840"/>
            <a:ext cx="704039" cy="30777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88"/>
                </a:solidFill>
                <a:latin typeface="inherit"/>
              </a:rPr>
              <a:t>&lt;html&gt;</a:t>
            </a:r>
            <a:endParaRPr lang="en-US" altLang="zh-TW" dirty="0">
              <a:solidFill>
                <a:srgbClr val="313131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B7FF8B3-E06A-41F9-A2EF-2983D1936D12}"/>
              </a:ext>
            </a:extLst>
          </p:cNvPr>
          <p:cNvSpPr/>
          <p:nvPr/>
        </p:nvSpPr>
        <p:spPr>
          <a:xfrm>
            <a:off x="1259632" y="4905808"/>
            <a:ext cx="2520280" cy="161582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1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100" dirty="0">
                <a:solidFill>
                  <a:srgbClr val="A52A2A"/>
                </a:solidFill>
                <a:latin typeface="Consolas" panose="020B0609020204030204" pitchFamily="49" charset="0"/>
              </a:rPr>
              <a:t>!DOCTYPE</a:t>
            </a:r>
            <a:r>
              <a:rPr lang="en-US" altLang="zh-TW" sz="1100" dirty="0">
                <a:solidFill>
                  <a:srgbClr val="FF0000"/>
                </a:solidFill>
                <a:latin typeface="Consolas" panose="020B0609020204030204" pitchFamily="49" charset="0"/>
              </a:rPr>
              <a:t> html</a:t>
            </a:r>
            <a:r>
              <a:rPr lang="en-US" altLang="zh-TW" sz="11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altLang="zh-TW" sz="1100" dirty="0"/>
            </a:br>
            <a:r>
              <a:rPr lang="en-US" altLang="zh-TW" sz="11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100" dirty="0">
                <a:solidFill>
                  <a:srgbClr val="A52A2A"/>
                </a:solidFill>
                <a:latin typeface="Consolas" panose="020B0609020204030204" pitchFamily="49" charset="0"/>
              </a:rPr>
              <a:t>html</a:t>
            </a:r>
            <a:r>
              <a:rPr lang="en-US" altLang="zh-TW" sz="11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altLang="zh-TW" sz="1100" dirty="0"/>
            </a:br>
            <a:r>
              <a:rPr lang="en-US" altLang="zh-TW" sz="11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100" dirty="0">
                <a:solidFill>
                  <a:srgbClr val="A52A2A"/>
                </a:solidFill>
                <a:latin typeface="Consolas" panose="020B0609020204030204" pitchFamily="49" charset="0"/>
              </a:rPr>
              <a:t>head</a:t>
            </a:r>
            <a:r>
              <a:rPr lang="en-US" altLang="zh-TW" sz="11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altLang="zh-TW" sz="1100" dirty="0"/>
            </a:br>
            <a:r>
              <a:rPr lang="en-US" altLang="zh-TW" sz="11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100" dirty="0">
                <a:solidFill>
                  <a:srgbClr val="A52A2A"/>
                </a:solidFill>
                <a:latin typeface="Consolas" panose="020B0609020204030204" pitchFamily="49" charset="0"/>
              </a:rPr>
              <a:t>title</a:t>
            </a:r>
            <a:r>
              <a:rPr lang="en-US" altLang="zh-TW" sz="11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altLang="zh-TW" sz="1100" dirty="0">
                <a:latin typeface="Consolas" panose="020B0609020204030204" pitchFamily="49" charset="0"/>
              </a:rPr>
              <a:t>Page Title</a:t>
            </a:r>
            <a:r>
              <a:rPr lang="en-US" altLang="zh-TW" sz="11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100" dirty="0">
                <a:solidFill>
                  <a:srgbClr val="A52A2A"/>
                </a:solidFill>
                <a:latin typeface="Consolas" panose="020B0609020204030204" pitchFamily="49" charset="0"/>
              </a:rPr>
              <a:t>/title</a:t>
            </a:r>
            <a:r>
              <a:rPr lang="en-US" altLang="zh-TW" sz="11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altLang="zh-TW" sz="1100" dirty="0"/>
            </a:br>
            <a:r>
              <a:rPr lang="en-US" altLang="zh-TW" sz="11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100" dirty="0">
                <a:solidFill>
                  <a:srgbClr val="A52A2A"/>
                </a:solidFill>
                <a:latin typeface="Consolas" panose="020B0609020204030204" pitchFamily="49" charset="0"/>
              </a:rPr>
              <a:t>/head</a:t>
            </a:r>
            <a:r>
              <a:rPr lang="en-US" altLang="zh-TW" sz="11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altLang="zh-TW" sz="1100" dirty="0"/>
            </a:br>
            <a:r>
              <a:rPr lang="en-US" altLang="zh-TW" sz="11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100" dirty="0">
                <a:solidFill>
                  <a:srgbClr val="A52A2A"/>
                </a:solidFill>
                <a:latin typeface="Consolas" panose="020B0609020204030204" pitchFamily="49" charset="0"/>
              </a:rPr>
              <a:t>body</a:t>
            </a:r>
            <a:r>
              <a:rPr lang="en-US" altLang="zh-TW" sz="11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altLang="zh-TW" sz="1100" dirty="0"/>
            </a:br>
            <a:r>
              <a:rPr lang="en-US" altLang="zh-TW" sz="1100" dirty="0"/>
              <a:t>  :</a:t>
            </a:r>
            <a:br>
              <a:rPr lang="en-US" altLang="zh-TW" sz="1100" dirty="0"/>
            </a:br>
            <a:r>
              <a:rPr lang="en-US" altLang="zh-TW" sz="11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100" dirty="0">
                <a:solidFill>
                  <a:srgbClr val="A52A2A"/>
                </a:solidFill>
                <a:latin typeface="Consolas" panose="020B0609020204030204" pitchFamily="49" charset="0"/>
              </a:rPr>
              <a:t>/body</a:t>
            </a:r>
            <a:r>
              <a:rPr lang="en-US" altLang="zh-TW" sz="11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altLang="zh-TW" sz="1100" dirty="0"/>
            </a:br>
            <a:r>
              <a:rPr lang="en-US" altLang="zh-TW" sz="11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100" dirty="0">
                <a:solidFill>
                  <a:srgbClr val="A52A2A"/>
                </a:solidFill>
                <a:latin typeface="Consolas" panose="020B0609020204030204" pitchFamily="49" charset="0"/>
              </a:rPr>
              <a:t>/html</a:t>
            </a:r>
            <a:r>
              <a:rPr lang="en-US" altLang="zh-TW" sz="11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760050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827B73-7E36-47AF-AF3E-1B0699622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Character encoding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字元編碼</a:t>
            </a:r>
            <a:r>
              <a:rPr lang="en-US" altLang="zh-TW" dirty="0"/>
              <a:t>) </a:t>
            </a:r>
            <a:r>
              <a:rPr lang="en-US" altLang="zh-TW" baseline="-25000" dirty="0"/>
              <a:t>(1/2)</a:t>
            </a:r>
            <a:endParaRPr lang="zh-TW" altLang="en-US" baseline="-25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35D2F-59E1-40C0-AD77-9695CB931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/>
              <a:t>A character can be any </a:t>
            </a:r>
            <a:r>
              <a:rPr lang="en-US" altLang="zh-TW" sz="2000" b="1" dirty="0"/>
              <a:t>letter</a:t>
            </a:r>
            <a:r>
              <a:rPr lang="en-US" altLang="zh-TW" sz="2000" dirty="0"/>
              <a:t>, </a:t>
            </a:r>
            <a:r>
              <a:rPr lang="en-US" altLang="zh-TW" sz="2000" b="1" dirty="0"/>
              <a:t>digit</a:t>
            </a:r>
            <a:r>
              <a:rPr lang="en-US" altLang="zh-TW" sz="2000" dirty="0"/>
              <a:t> or </a:t>
            </a:r>
            <a:r>
              <a:rPr lang="en-US" altLang="zh-TW" sz="2000" b="1" dirty="0"/>
              <a:t>symbol</a:t>
            </a:r>
            <a:r>
              <a:rPr lang="en-US" altLang="zh-TW" sz="2000" dirty="0"/>
              <a:t> that makes up words and languages. </a:t>
            </a:r>
          </a:p>
          <a:p>
            <a:pPr lvl="1"/>
            <a:r>
              <a:rPr lang="en-US" altLang="zh-TW" sz="1800" dirty="0"/>
              <a:t>English alphabets and digits 'a-z', 'A-Z', '0-9' are all considered characters. Other examples of characters include the Latin letter á or the Chinese ideograph </a:t>
            </a:r>
            <a:r>
              <a:rPr lang="zh-TW" altLang="en-US" sz="1800" dirty="0"/>
              <a:t>請</a:t>
            </a:r>
            <a:endParaRPr lang="en-US" altLang="zh-TW" sz="1800" dirty="0"/>
          </a:p>
          <a:p>
            <a:r>
              <a:rPr lang="en-US" altLang="zh-TW" sz="2000" dirty="0"/>
              <a:t>A </a:t>
            </a:r>
            <a:r>
              <a:rPr lang="en-US" altLang="zh-TW" sz="2000" b="1" dirty="0"/>
              <a:t>character set</a:t>
            </a:r>
            <a:r>
              <a:rPr lang="en-US" altLang="zh-TW" sz="2000" dirty="0"/>
              <a:t> is a </a:t>
            </a:r>
            <a:r>
              <a:rPr lang="en-US" altLang="zh-TW" sz="2000" b="1" dirty="0"/>
              <a:t>collection</a:t>
            </a:r>
            <a:r>
              <a:rPr lang="en-US" altLang="zh-TW" sz="2000" dirty="0"/>
              <a:t> of characters (letters and symbols) in a writing system</a:t>
            </a:r>
          </a:p>
          <a:p>
            <a:r>
              <a:rPr lang="en-US" altLang="zh-TW" sz="2000" dirty="0"/>
              <a:t>Examples of character encodings include:</a:t>
            </a:r>
          </a:p>
          <a:p>
            <a:pPr lvl="1"/>
            <a:r>
              <a:rPr lang="en-US" altLang="zh-TW" sz="1600" dirty="0"/>
              <a:t>ASCII: contains letters, characters and a limited set of symbols and punctuation for the English language</a:t>
            </a:r>
          </a:p>
          <a:p>
            <a:pPr lvl="1"/>
            <a:r>
              <a:rPr lang="en-US" altLang="zh-TW" sz="1600" dirty="0"/>
              <a:t>ISO-8859-6: contains letters and symbols based on the Arabic script</a:t>
            </a:r>
          </a:p>
          <a:p>
            <a:pPr lvl="1"/>
            <a:r>
              <a:rPr lang="en-US" altLang="zh-TW" sz="1600" dirty="0"/>
              <a:t>Unicode: contains characters for most living languages and scripts in the world</a:t>
            </a:r>
          </a:p>
          <a:p>
            <a:r>
              <a:rPr lang="en-US" altLang="zh-TW" sz="2000" dirty="0"/>
              <a:t>When you code in HTML, you must specify the encoding you wish your page to use</a:t>
            </a:r>
            <a:endParaRPr lang="zh-TW" altLang="en-US" sz="2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BBD4088-1A89-4909-BD35-8181DD8ED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279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E0AE67-7F3D-4B66-B7DA-390335818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Character encoding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字元編碼</a:t>
            </a:r>
            <a:r>
              <a:rPr lang="en-US" altLang="zh-TW" dirty="0"/>
              <a:t>) </a:t>
            </a:r>
            <a:r>
              <a:rPr lang="en-US" altLang="zh-TW" baseline="-25000" dirty="0"/>
              <a:t>(2/2)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E1EAA-D3EC-44EA-8F12-A2DBAF986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/>
              <a:t>Providing </a:t>
            </a:r>
            <a:r>
              <a:rPr lang="en-US" altLang="zh-TW" sz="2000" b="1" dirty="0"/>
              <a:t>no encoding </a:t>
            </a:r>
            <a:r>
              <a:rPr lang="en-US" altLang="zh-TW" sz="2000" dirty="0"/>
              <a:t>or the </a:t>
            </a:r>
            <a:r>
              <a:rPr lang="en-US" altLang="zh-TW" sz="2000" b="1" dirty="0"/>
              <a:t>wrong one </a:t>
            </a:r>
            <a:r>
              <a:rPr lang="en-US" altLang="zh-TW" sz="2000" dirty="0"/>
              <a:t>is pretty much like providing the wrong dictionary to decode. </a:t>
            </a:r>
          </a:p>
          <a:p>
            <a:pPr lvl="1"/>
            <a:r>
              <a:rPr lang="en-US" altLang="zh-TW" sz="1800" dirty="0"/>
              <a:t>It can display your text incorrectly or cause your data to not be read correctly by a search engine</a:t>
            </a:r>
          </a:p>
          <a:p>
            <a:r>
              <a:rPr lang="en-US" altLang="zh-TW" sz="2000" dirty="0"/>
              <a:t>You should always use the </a:t>
            </a:r>
            <a:r>
              <a:rPr lang="en-US" altLang="zh-TW" sz="2000" b="1" dirty="0"/>
              <a:t>Unicode character encoding UTF-8</a:t>
            </a:r>
            <a:r>
              <a:rPr lang="en-US" altLang="zh-TW" sz="2000" dirty="0"/>
              <a:t> for your Web pages, and avoid 'legacy' encodings such as ASCII, Windows-1252 and ISO-8859-6 mentioned above.</a:t>
            </a:r>
          </a:p>
          <a:p>
            <a:r>
              <a:rPr lang="en-US" altLang="zh-TW" sz="2000" dirty="0"/>
              <a:t>Where to place it?</a:t>
            </a:r>
          </a:p>
          <a:p>
            <a:pPr lvl="1"/>
            <a:endParaRPr lang="zh-TW" altLang="en-US" sz="16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C6BE650-4CBA-4EDF-A653-8702D464C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9CD3422-C33E-4424-95AA-8412FA0A5430}"/>
              </a:ext>
            </a:extLst>
          </p:cNvPr>
          <p:cNvSpPr/>
          <p:nvPr/>
        </p:nvSpPr>
        <p:spPr>
          <a:xfrm>
            <a:off x="1115616" y="4457581"/>
            <a:ext cx="2304256" cy="160043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inherit"/>
              </a:rPr>
              <a:t>&lt;!DOCTYPE html&gt;</a:t>
            </a:r>
            <a:endParaRPr lang="en-US" altLang="zh-TW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inherit"/>
              </a:rPr>
              <a:t>&lt;html&gt;</a:t>
            </a:r>
            <a:endParaRPr lang="en-US" altLang="zh-TW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inherit"/>
              </a:rPr>
              <a:t>  &lt;head&gt;</a:t>
            </a:r>
            <a:endParaRPr lang="en-US" altLang="zh-TW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inherit"/>
              </a:rPr>
              <a:t>    </a:t>
            </a:r>
            <a:r>
              <a:rPr lang="en-US" altLang="zh-TW" b="1" dirty="0">
                <a:solidFill>
                  <a:schemeClr val="tx2"/>
                </a:solidFill>
                <a:latin typeface="inherit"/>
              </a:rPr>
              <a:t>&lt;meta charset="utf-8"&gt;</a:t>
            </a:r>
            <a:endParaRPr lang="en-US" altLang="zh-TW" b="1" dirty="0">
              <a:solidFill>
                <a:schemeClr val="tx2"/>
              </a:solidFill>
              <a:latin typeface="Courier New" panose="020703090202050204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inherit"/>
              </a:rPr>
              <a:t>    ...</a:t>
            </a:r>
            <a:endParaRPr lang="en-US" altLang="zh-TW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inherit"/>
              </a:rPr>
              <a:t>  &lt;/head&gt;</a:t>
            </a:r>
            <a:endParaRPr lang="en-US" altLang="zh-TW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inherit"/>
              </a:rPr>
              <a:t>&lt;/html&gt;</a:t>
            </a:r>
            <a:endParaRPr lang="en-US" altLang="zh-TW" dirty="0">
              <a:solidFill>
                <a:schemeClr val="tx1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184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1A794B-01B3-4C65-804F-D57CAC9E5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HTML character references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特殊字元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r>
              <a:rPr lang="en-US" altLang="zh-TW" baseline="-25000" dirty="0"/>
              <a:t>(1/2)</a:t>
            </a:r>
            <a:endParaRPr lang="zh-TW" altLang="en-US" baseline="-25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4AC552-DD2C-4B8D-9BBB-E051451A1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/>
              <a:t>Try the following code in your HTML:</a:t>
            </a:r>
          </a:p>
          <a:p>
            <a:endParaRPr lang="en-US" altLang="zh-TW" sz="2000" dirty="0"/>
          </a:p>
          <a:p>
            <a:pPr lvl="1"/>
            <a:endParaRPr lang="en-US" altLang="zh-TW" sz="1800" dirty="0"/>
          </a:p>
          <a:p>
            <a:pPr lvl="1"/>
            <a:r>
              <a:rPr lang="en-US" altLang="zh-TW" sz="1800" dirty="0"/>
              <a:t>notice the &lt;html&gt; tag is missing in your output</a:t>
            </a:r>
          </a:p>
          <a:p>
            <a:pPr lvl="1"/>
            <a:endParaRPr lang="en-US" altLang="zh-TW" sz="1800" dirty="0"/>
          </a:p>
          <a:p>
            <a:pPr lvl="1"/>
            <a:endParaRPr lang="en-US" altLang="zh-TW" sz="1800" dirty="0"/>
          </a:p>
          <a:p>
            <a:r>
              <a:rPr lang="en-US" altLang="zh-TW" sz="2200" dirty="0"/>
              <a:t>HTML reserves </a:t>
            </a:r>
            <a:r>
              <a:rPr lang="en-US" altLang="zh-TW" sz="2200" b="1" dirty="0"/>
              <a:t>certain characters</a:t>
            </a:r>
            <a:r>
              <a:rPr lang="en-US" altLang="zh-TW" sz="2200" dirty="0"/>
              <a:t>. </a:t>
            </a:r>
          </a:p>
          <a:p>
            <a:pPr lvl="1"/>
            <a:r>
              <a:rPr lang="en-US" altLang="zh-TW" sz="1800" dirty="0"/>
              <a:t>If you want to use these characters in your HTML, you need to use </a:t>
            </a:r>
            <a:r>
              <a:rPr lang="en-US" altLang="zh-TW" sz="1800" b="1" dirty="0"/>
              <a:t>character references </a:t>
            </a:r>
            <a:r>
              <a:rPr lang="en-US" altLang="zh-TW" sz="1800" dirty="0"/>
              <a:t>to display them.</a:t>
            </a:r>
          </a:p>
          <a:p>
            <a:pPr lvl="1"/>
            <a:r>
              <a:rPr lang="en-US" altLang="zh-TW" sz="1800" dirty="0"/>
              <a:t>If you want to use a </a:t>
            </a:r>
            <a:r>
              <a:rPr lang="en-US" altLang="zh-TW" sz="1800" b="1" dirty="0"/>
              <a:t>named character reference </a:t>
            </a:r>
            <a:r>
              <a:rPr lang="en-US" altLang="zh-TW" sz="1800" dirty="0"/>
              <a:t>in your source code, use an ampersand symbol '</a:t>
            </a:r>
            <a:r>
              <a:rPr lang="en-US" altLang="zh-TW" sz="1800" b="1" dirty="0"/>
              <a:t>&amp;</a:t>
            </a:r>
            <a:r>
              <a:rPr lang="en-US" altLang="zh-TW" sz="1800" dirty="0"/>
              <a:t>', followed by the </a:t>
            </a:r>
            <a:r>
              <a:rPr lang="en-US" altLang="zh-TW" sz="1800" b="1" dirty="0"/>
              <a:t>name</a:t>
            </a:r>
            <a:r>
              <a:rPr lang="en-US" altLang="zh-TW" sz="1800" dirty="0"/>
              <a:t> and a </a:t>
            </a:r>
            <a:r>
              <a:rPr lang="en-US" altLang="zh-TW" sz="1800" b="1" dirty="0"/>
              <a:t>semi-colon</a:t>
            </a:r>
            <a:r>
              <a:rPr lang="en-US" altLang="zh-TW" sz="1800" dirty="0"/>
              <a:t>. </a:t>
            </a:r>
            <a:endParaRPr lang="zh-TW" altLang="en-US" sz="1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46C8901-9417-44AF-968F-240C1B98B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49E0520-C23B-40CF-BE48-92303413D8FF}"/>
              </a:ext>
            </a:extLst>
          </p:cNvPr>
          <p:cNvSpPr/>
          <p:nvPr/>
        </p:nvSpPr>
        <p:spPr>
          <a:xfrm>
            <a:off x="755576" y="2142973"/>
            <a:ext cx="8134250" cy="30777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inherit"/>
              </a:rPr>
              <a:t>&lt;p&gt;Welcome to "HTML5 &amp; CSS Fundamentals". The first tag we will be learning about is  the </a:t>
            </a:r>
            <a:r>
              <a:rPr lang="en-US" altLang="zh-TW" b="1" dirty="0">
                <a:solidFill>
                  <a:schemeClr val="tx2"/>
                </a:solidFill>
                <a:latin typeface="inherit"/>
              </a:rPr>
              <a:t>&lt;html&gt; </a:t>
            </a:r>
            <a:r>
              <a:rPr lang="en-US" altLang="zh-TW" dirty="0">
                <a:solidFill>
                  <a:schemeClr val="tx1"/>
                </a:solidFill>
                <a:latin typeface="inherit"/>
              </a:rPr>
              <a:t>tag.&lt;/p&gt;</a:t>
            </a:r>
            <a:endParaRPr lang="en-US" altLang="zh-TW" dirty="0">
              <a:solidFill>
                <a:schemeClr val="tx1"/>
              </a:solidFill>
              <a:latin typeface="Courier New" panose="02070309020205020404" pitchFamily="49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931FF5C-440C-46DF-97E7-F8E70FAF0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987811"/>
            <a:ext cx="4425677" cy="44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50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42A9AB-8BE9-4768-9E40-66A232585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HTML character references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特殊字元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r>
              <a:rPr lang="en-US" altLang="zh-TW" baseline="-25000" dirty="0"/>
              <a:t>(2/2)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0C345B-3CEF-4F90-8AAF-830F9DBDC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1800" dirty="0"/>
              <a:t>The five special characters listed in the table below should always be written as character references if you want them to appear on your page when viewed by a reader</a:t>
            </a:r>
          </a:p>
          <a:p>
            <a:endParaRPr lang="en-US" altLang="zh-TW" sz="1800" dirty="0"/>
          </a:p>
          <a:p>
            <a:endParaRPr lang="en-US" altLang="zh-TW" sz="1800" dirty="0"/>
          </a:p>
          <a:p>
            <a:endParaRPr lang="en-US" altLang="zh-TW" sz="1800" dirty="0"/>
          </a:p>
          <a:p>
            <a:endParaRPr lang="en-US" altLang="zh-TW" sz="1800" dirty="0"/>
          </a:p>
          <a:p>
            <a:endParaRPr lang="en-US" altLang="zh-TW" sz="1800" dirty="0"/>
          </a:p>
          <a:p>
            <a:endParaRPr lang="en-US" altLang="zh-TW" sz="1800" dirty="0"/>
          </a:p>
          <a:p>
            <a:endParaRPr lang="en-US" altLang="zh-TW" sz="1800" dirty="0"/>
          </a:p>
          <a:p>
            <a:endParaRPr lang="en-US" altLang="zh-TW" sz="1800" dirty="0"/>
          </a:p>
          <a:p>
            <a:endParaRPr lang="en-US" altLang="zh-TW" sz="1800" dirty="0"/>
          </a:p>
          <a:p>
            <a:endParaRPr lang="en-US" altLang="zh-TW" sz="1800" dirty="0"/>
          </a:p>
          <a:p>
            <a:r>
              <a:rPr lang="en-US" altLang="zh-TW" sz="1800" dirty="0"/>
              <a:t>Character references for other characters</a:t>
            </a:r>
          </a:p>
          <a:p>
            <a:pPr lvl="1"/>
            <a:r>
              <a:rPr lang="en-US" altLang="zh-TW" sz="1400" dirty="0"/>
              <a:t>https://dev.w3.org/html5/html-author/charref</a:t>
            </a:r>
            <a:endParaRPr lang="zh-TW" altLang="en-US" sz="1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6A9923A-7115-4B2C-A0E0-E0F418F9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987539F-8557-4AAB-9BB9-3F1E74D6B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8" y="2564904"/>
            <a:ext cx="7416824" cy="317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428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571828-C469-4F19-AB8F-75B40D685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Do's and don'ts</a:t>
            </a:r>
            <a:r>
              <a:rPr lang="zh-TW" altLang="en-US" dirty="0"/>
              <a:t> </a:t>
            </a:r>
            <a:r>
              <a:rPr lang="en-US" altLang="zh-TW" baseline="-25000" dirty="0"/>
              <a:t>(1/2)</a:t>
            </a:r>
            <a:endParaRPr lang="zh-TW" altLang="en-US" baseline="-25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65E27A-1036-4F30-B2A3-9E429574B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/>
              <a:t>Because an HTML file essentially represents a </a:t>
            </a:r>
            <a:r>
              <a:rPr lang="en-US" altLang="zh-TW" sz="2000" b="1" dirty="0"/>
              <a:t>tree structure</a:t>
            </a:r>
            <a:r>
              <a:rPr lang="en-US" altLang="zh-TW" sz="2000" dirty="0"/>
              <a:t>, the open and close tags should always </a:t>
            </a:r>
            <a:r>
              <a:rPr lang="en-US" altLang="zh-TW" sz="2000" b="1" dirty="0"/>
              <a:t>match</a:t>
            </a:r>
            <a:r>
              <a:rPr lang="en-US" altLang="zh-TW" sz="2000" dirty="0"/>
              <a:t>, and there should </a:t>
            </a:r>
            <a:r>
              <a:rPr lang="en-US" altLang="zh-TW" sz="2000" b="1" dirty="0"/>
              <a:t>NOT</a:t>
            </a:r>
            <a:r>
              <a:rPr lang="en-US" altLang="zh-TW" sz="2000" dirty="0"/>
              <a:t> be any </a:t>
            </a:r>
            <a:r>
              <a:rPr lang="en-US" altLang="zh-TW" sz="2000" b="1" dirty="0"/>
              <a:t>overlap</a:t>
            </a:r>
            <a:r>
              <a:rPr lang="en-US" altLang="zh-TW" sz="2000" dirty="0"/>
              <a:t> with other elements</a:t>
            </a:r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r>
              <a:rPr lang="en-US" altLang="zh-TW" sz="2000" dirty="0"/>
              <a:t>This, on the other hand, is not valid</a:t>
            </a:r>
          </a:p>
          <a:p>
            <a:endParaRPr lang="zh-TW" altLang="en-US" sz="2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E9123F7-7000-4557-8456-F4188DB7E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C643B31-C8AB-4198-8C75-FA624F7C8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636912"/>
            <a:ext cx="8172400" cy="99751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78B9546-3677-4200-BCEE-B154E0610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149080"/>
            <a:ext cx="8229600" cy="484094"/>
          </a:xfrm>
          <a:prstGeom prst="rect">
            <a:avLst/>
          </a:prstGeom>
        </p:spPr>
      </p:pic>
      <p:sp>
        <p:nvSpPr>
          <p:cNvPr id="7" name="乘號 6">
            <a:extLst>
              <a:ext uri="{FF2B5EF4-FFF2-40B4-BE49-F238E27FC236}">
                <a16:creationId xmlns:a16="http://schemas.microsoft.com/office/drawing/2014/main" id="{7F671570-C145-4A00-A0E5-9362164202C6}"/>
              </a:ext>
            </a:extLst>
          </p:cNvPr>
          <p:cNvSpPr/>
          <p:nvPr/>
        </p:nvSpPr>
        <p:spPr>
          <a:xfrm>
            <a:off x="5796136" y="4103095"/>
            <a:ext cx="576064" cy="576064"/>
          </a:xfrm>
          <a:prstGeom prst="mathMultiply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1638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71EFAB-694C-40FA-B583-76016C77E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Do's and don'ts</a:t>
            </a:r>
            <a:r>
              <a:rPr lang="zh-TW" altLang="en-US" dirty="0"/>
              <a:t> </a:t>
            </a:r>
            <a:r>
              <a:rPr lang="en-US" altLang="zh-TW" baseline="-25000" dirty="0"/>
              <a:t>(2/2)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6D1880-994F-4B33-AD1A-FED7A713D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b="1" dirty="0"/>
              <a:t>Proper indentation </a:t>
            </a:r>
            <a:r>
              <a:rPr lang="en-US" altLang="zh-TW" sz="2000" dirty="0"/>
              <a:t>(</a:t>
            </a:r>
            <a:r>
              <a:rPr lang="zh-TW" altLang="en-US" sz="2000" dirty="0"/>
              <a:t>縮排</a:t>
            </a:r>
            <a:r>
              <a:rPr lang="en-US" altLang="zh-TW" sz="2000" dirty="0"/>
              <a:t>) is one way to make your code </a:t>
            </a:r>
            <a:r>
              <a:rPr lang="en-US" altLang="zh-TW" sz="2000" b="1" dirty="0"/>
              <a:t>clearer</a:t>
            </a:r>
            <a:r>
              <a:rPr lang="en-US" altLang="zh-TW" sz="2000" dirty="0"/>
              <a:t> and </a:t>
            </a:r>
            <a:r>
              <a:rPr lang="en-US" altLang="zh-TW" sz="2000" b="1" dirty="0"/>
              <a:t>easier to understand</a:t>
            </a:r>
          </a:p>
          <a:p>
            <a:pPr lvl="1"/>
            <a:r>
              <a:rPr lang="en-US" altLang="zh-TW" sz="1800" dirty="0"/>
              <a:t>The code above doesn't give any sense of the structure of the document</a:t>
            </a:r>
          </a:p>
          <a:p>
            <a:pPr lvl="1"/>
            <a:endParaRPr lang="en-US" altLang="zh-TW" sz="1800" dirty="0"/>
          </a:p>
          <a:p>
            <a:pPr lvl="1"/>
            <a:endParaRPr lang="en-US" altLang="zh-TW" sz="1800" dirty="0"/>
          </a:p>
          <a:p>
            <a:pPr lvl="1"/>
            <a:endParaRPr lang="en-US" altLang="zh-TW" sz="1800" dirty="0"/>
          </a:p>
          <a:p>
            <a:pPr lvl="1"/>
            <a:endParaRPr lang="en-US" altLang="zh-TW" sz="1800" dirty="0"/>
          </a:p>
          <a:p>
            <a:pPr lvl="1"/>
            <a:r>
              <a:rPr lang="en-US" altLang="zh-TW" sz="1800" dirty="0"/>
              <a:t>By using </a:t>
            </a:r>
            <a:r>
              <a:rPr lang="en-US" altLang="zh-TW" sz="1800" b="1" dirty="0"/>
              <a:t>indentation</a:t>
            </a:r>
            <a:r>
              <a:rPr lang="en-US" altLang="zh-TW" sz="1800" dirty="0"/>
              <a:t> effectively, you can make it more clear, showing the nesting of elements</a:t>
            </a:r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zh-TW" altLang="en-US" sz="2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10FA17-3562-41F8-B375-66E72C701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1865286-DAD7-4C51-8A1C-D1F874727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636912"/>
            <a:ext cx="7956376" cy="129590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B4F6DA4-B75F-4620-BB15-5B92C9A19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4613439"/>
            <a:ext cx="7956376" cy="1647562"/>
          </a:xfrm>
          <a:prstGeom prst="rect">
            <a:avLst/>
          </a:prstGeom>
        </p:spPr>
      </p:pic>
      <p:sp>
        <p:nvSpPr>
          <p:cNvPr id="7" name="乘號 6">
            <a:extLst>
              <a:ext uri="{FF2B5EF4-FFF2-40B4-BE49-F238E27FC236}">
                <a16:creationId xmlns:a16="http://schemas.microsoft.com/office/drawing/2014/main" id="{6630EB8C-52D6-46A6-BA6A-FD8A1F42342D}"/>
              </a:ext>
            </a:extLst>
          </p:cNvPr>
          <p:cNvSpPr/>
          <p:nvPr/>
        </p:nvSpPr>
        <p:spPr>
          <a:xfrm>
            <a:off x="4772012" y="2653328"/>
            <a:ext cx="576064" cy="576064"/>
          </a:xfrm>
          <a:prstGeom prst="mathMultiply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9238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1B27D0-125E-4A4E-B3E6-870DC2035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White space and other niceties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FF5867-72C5-4BD5-BD4E-8861DD315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/>
              <a:t>Tags are case insensitive</a:t>
            </a:r>
          </a:p>
          <a:p>
            <a:pPr lvl="1"/>
            <a:r>
              <a:rPr lang="en-US" altLang="zh-TW" sz="1800" dirty="0"/>
              <a:t>meaning that it does not matter whether you use capital or lower case letters in writing them</a:t>
            </a:r>
          </a:p>
          <a:p>
            <a:r>
              <a:rPr lang="en-US" altLang="zh-TW" sz="2000" dirty="0"/>
              <a:t>Don't worry about too many white spaces</a:t>
            </a:r>
          </a:p>
          <a:p>
            <a:pPr lvl="1"/>
            <a:r>
              <a:rPr lang="en-US" altLang="zh-TW" sz="1800" dirty="0"/>
              <a:t>In HTML, most extra white space will be ignored.</a:t>
            </a:r>
          </a:p>
          <a:p>
            <a:r>
              <a:rPr lang="en-US" altLang="zh-TW" sz="2000" dirty="0"/>
              <a:t>Attributes are case sensitive</a:t>
            </a:r>
          </a:p>
          <a:p>
            <a:pPr lvl="1"/>
            <a:r>
              <a:rPr lang="en-US" altLang="zh-TW" sz="1800" dirty="0"/>
              <a:t>these two elements will have different 'id’s</a:t>
            </a:r>
          </a:p>
          <a:p>
            <a:pPr lvl="1"/>
            <a:endParaRPr lang="en-US" altLang="zh-TW" sz="1800" dirty="0"/>
          </a:p>
          <a:p>
            <a:pPr lvl="1"/>
            <a:endParaRPr lang="en-US" altLang="zh-TW" sz="1800" dirty="0"/>
          </a:p>
          <a:p>
            <a:r>
              <a:rPr lang="en-US" altLang="zh-TW" sz="2200" dirty="0"/>
              <a:t>Any kind of quotes for strings</a:t>
            </a:r>
          </a:p>
          <a:p>
            <a:pPr lvl="1"/>
            <a:r>
              <a:rPr lang="en-US" altLang="zh-TW" sz="1800" dirty="0"/>
              <a:t>double and single quotes are almost interchangeable, but they have to match</a:t>
            </a:r>
          </a:p>
          <a:p>
            <a:endParaRPr lang="zh-TW" altLang="en-US" sz="2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D3DE855-7D37-4D4F-BB83-5873DD5B7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7D2908C-3AC1-48A5-9861-A99F2A555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4005064"/>
            <a:ext cx="8532440" cy="62111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010A4B9-DA19-4393-B0C0-4F54A20F3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5630468"/>
            <a:ext cx="8532440" cy="96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74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A06540-D35E-45AA-8FC2-0BE82F154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Tags we have already used </a:t>
            </a:r>
            <a:r>
              <a:rPr lang="en-US" altLang="zh-TW" baseline="-25000" dirty="0"/>
              <a:t>(1/2)</a:t>
            </a:r>
            <a:endParaRPr lang="zh-TW" altLang="en-US" baseline="-25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DB1D9F-A0D9-4317-BFBD-694FA4C20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&lt;!doctype&gt; </a:t>
            </a:r>
          </a:p>
          <a:p>
            <a:pPr lvl="1"/>
            <a:r>
              <a:rPr lang="en-US" altLang="zh-TW" dirty="0"/>
              <a:t>It is there to declare exactly what type of HTML the computer will find in this file. It is used as that: &lt;!DOCTYPE html&gt;</a:t>
            </a:r>
          </a:p>
          <a:p>
            <a:r>
              <a:rPr lang="en-US" altLang="zh-TW" dirty="0"/>
              <a:t>&lt;html&gt;</a:t>
            </a:r>
          </a:p>
          <a:p>
            <a:pPr lvl="1"/>
            <a:r>
              <a:rPr lang="en-US" altLang="zh-TW" dirty="0"/>
              <a:t>The html open and close tags wrap around nearly everything in your html file (except the doctype tag). </a:t>
            </a:r>
          </a:p>
          <a:p>
            <a:r>
              <a:rPr lang="en-US" altLang="zh-TW" dirty="0"/>
              <a:t>&lt;head&gt; </a:t>
            </a:r>
          </a:p>
          <a:p>
            <a:pPr lvl="1"/>
            <a:r>
              <a:rPr lang="en-US" altLang="zh-TW" dirty="0"/>
              <a:t>The head element is where you put information that does not really appear in the body of the work.  </a:t>
            </a:r>
          </a:p>
          <a:p>
            <a:pPr lvl="1"/>
            <a:r>
              <a:rPr lang="en-US" altLang="zh-TW" dirty="0"/>
              <a:t>For example, the &lt;title&gt; of the page, which typically appears on the window containing the page, is defined in the head section.</a:t>
            </a:r>
          </a:p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6334ADD-6B72-4AD0-A249-520EFD5E6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1422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C1E915-3139-4B20-88DE-D28DBDAB3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The Web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9B11D7-A9EC-449F-A624-53FE99B16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/>
              <a:t>The </a:t>
            </a:r>
            <a:r>
              <a:rPr lang="en-US" altLang="zh-TW" sz="2000" b="1" dirty="0"/>
              <a:t>World Wide Web </a:t>
            </a:r>
            <a:r>
              <a:rPr lang="en-US" altLang="zh-TW" sz="2000" dirty="0"/>
              <a:t>was initially created to make it easier to </a:t>
            </a:r>
            <a:r>
              <a:rPr lang="en-US" altLang="zh-TW" sz="2000" b="1" dirty="0"/>
              <a:t>share research papers</a:t>
            </a:r>
            <a:r>
              <a:rPr lang="en-US" altLang="zh-TW" sz="2000" dirty="0"/>
              <a:t>. </a:t>
            </a:r>
          </a:p>
          <a:p>
            <a:pPr lvl="1"/>
            <a:r>
              <a:rPr lang="en-US" altLang="zh-TW" sz="1800" dirty="0"/>
              <a:t>It is a system of interlinked ‘hypertext’ documents that are accessed via the Internet</a:t>
            </a:r>
          </a:p>
          <a:p>
            <a:endParaRPr lang="en-US" altLang="zh-TW" sz="2000" dirty="0"/>
          </a:p>
          <a:p>
            <a:r>
              <a:rPr lang="en-US" altLang="zh-TW" sz="2000" dirty="0"/>
              <a:t>The breakthrough was to link hypertext to the Internet and he used </a:t>
            </a:r>
            <a:r>
              <a:rPr lang="en-US" altLang="zh-TW" sz="2000" b="1" dirty="0"/>
              <a:t>three technologies </a:t>
            </a:r>
            <a:r>
              <a:rPr lang="en-US" altLang="zh-TW" sz="2000" dirty="0"/>
              <a:t>to do this:</a:t>
            </a:r>
          </a:p>
          <a:p>
            <a:pPr lvl="1"/>
            <a:r>
              <a:rPr lang="en-US" altLang="zh-TW" sz="1800" dirty="0" err="1"/>
              <a:t>HyperText</a:t>
            </a:r>
            <a:r>
              <a:rPr lang="en-US" altLang="zh-TW" sz="1800" dirty="0"/>
              <a:t> Transfer Protocol (</a:t>
            </a:r>
            <a:r>
              <a:rPr lang="en-US" altLang="zh-TW" sz="1800" b="1" dirty="0"/>
              <a:t>HTTP</a:t>
            </a:r>
            <a:r>
              <a:rPr lang="en-US" altLang="zh-TW" sz="1800" dirty="0"/>
              <a:t>) is the foundation of data communication for the Web.</a:t>
            </a:r>
          </a:p>
          <a:p>
            <a:pPr lvl="1"/>
            <a:r>
              <a:rPr lang="en-US" altLang="zh-TW" sz="1800" dirty="0" err="1"/>
              <a:t>HyperText</a:t>
            </a:r>
            <a:r>
              <a:rPr lang="en-US" altLang="zh-TW" sz="1800" dirty="0"/>
              <a:t> Markup Language (</a:t>
            </a:r>
            <a:r>
              <a:rPr lang="en-US" altLang="zh-TW" sz="1800" b="1" dirty="0"/>
              <a:t>HTML</a:t>
            </a:r>
            <a:r>
              <a:rPr lang="en-US" altLang="zh-TW" sz="1800" dirty="0"/>
              <a:t>) is the main mark-up language for creating Web pages and information that can be displayed on a Web browser.</a:t>
            </a:r>
          </a:p>
          <a:p>
            <a:pPr lvl="1"/>
            <a:r>
              <a:rPr lang="en-US" altLang="zh-TW" sz="1800" dirty="0"/>
              <a:t>Web addresses or a Uniform Resource Locator (</a:t>
            </a:r>
            <a:r>
              <a:rPr lang="en-US" altLang="zh-TW" sz="1800" b="1" dirty="0"/>
              <a:t>URL</a:t>
            </a:r>
            <a:r>
              <a:rPr lang="en-US" altLang="zh-TW" sz="1800" dirty="0"/>
              <a:t>) are used to reference a Web page.</a:t>
            </a:r>
            <a:endParaRPr lang="zh-TW" altLang="en-US" sz="1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D08C49-FC85-494B-B85F-56E8657B2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8021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F00D0E-EA2E-4EDB-A4B7-2E0229DE8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Tags we have already used </a:t>
            </a:r>
            <a:r>
              <a:rPr lang="en-US" altLang="zh-TW" baseline="-25000" dirty="0"/>
              <a:t>(2/2)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EF3C3A-4B95-4A5B-B030-D9686C126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&lt;h1&gt;</a:t>
            </a:r>
          </a:p>
          <a:p>
            <a:pPr lvl="1"/>
            <a:r>
              <a:rPr lang="en-US" altLang="zh-TW" dirty="0"/>
              <a:t>There are a whole collection of 'h' tags, &lt;h1&gt;, &lt;h2&gt;, &lt;h3&gt; . . . all the way up to &lt;h6&gt;. </a:t>
            </a:r>
          </a:p>
          <a:p>
            <a:pPr lvl="1"/>
            <a:r>
              <a:rPr lang="en-US" altLang="zh-TW" dirty="0"/>
              <a:t>They're generally used the same way you would use chapter or section headings in a book (don't confuse the h here with the &lt;head&gt; section, that is completely different).  </a:t>
            </a:r>
          </a:p>
          <a:p>
            <a:pPr lvl="1"/>
            <a:r>
              <a:rPr lang="en-US" altLang="zh-TW" dirty="0"/>
              <a:t>An &lt;h1&gt; tag might be used as the title of the document, or to indicate the outermost level in a group of nested sections.</a:t>
            </a:r>
          </a:p>
          <a:p>
            <a:r>
              <a:rPr lang="en-US" altLang="zh-TW" dirty="0"/>
              <a:t>&lt;p&gt; </a:t>
            </a:r>
          </a:p>
          <a:p>
            <a:pPr lvl="1"/>
            <a:r>
              <a:rPr lang="en-US" altLang="zh-TW" dirty="0"/>
              <a:t>P is for </a:t>
            </a:r>
            <a:r>
              <a:rPr lang="en-US" altLang="zh-TW" b="1" dirty="0"/>
              <a:t>'paragraph</a:t>
            </a:r>
            <a:r>
              <a:rPr lang="en-US" altLang="zh-TW" dirty="0"/>
              <a:t>’.  </a:t>
            </a:r>
          </a:p>
          <a:p>
            <a:pPr lvl="1"/>
            <a:r>
              <a:rPr lang="en-US" altLang="zh-TW" dirty="0"/>
              <a:t>Depending on the style you are using, text wrapped in a &lt;p&gt; tag may be </a:t>
            </a:r>
            <a:r>
              <a:rPr lang="en-US" altLang="zh-TW" b="1" dirty="0"/>
              <a:t>indented</a:t>
            </a:r>
            <a:r>
              <a:rPr lang="en-US" altLang="zh-TW" dirty="0"/>
              <a:t> or have extra </a:t>
            </a:r>
            <a:r>
              <a:rPr lang="en-US" altLang="zh-TW" b="1" dirty="0"/>
              <a:t>vertical</a:t>
            </a:r>
            <a:r>
              <a:rPr lang="en-US" altLang="zh-TW" dirty="0"/>
              <a:t> </a:t>
            </a:r>
            <a:r>
              <a:rPr lang="en-US" altLang="zh-TW" b="1" dirty="0"/>
              <a:t>white space </a:t>
            </a:r>
            <a:r>
              <a:rPr lang="en-US" altLang="zh-TW" dirty="0"/>
              <a:t>before starting.  </a:t>
            </a:r>
          </a:p>
          <a:p>
            <a:pPr lvl="1"/>
            <a:r>
              <a:rPr lang="en-US" altLang="zh-TW" dirty="0"/>
              <a:t>When rendered on the Web page, a </a:t>
            </a:r>
            <a:r>
              <a:rPr lang="en-US" altLang="zh-TW" b="1" dirty="0"/>
              <a:t>p</a:t>
            </a:r>
            <a:r>
              <a:rPr lang="en-US" altLang="zh-TW" dirty="0"/>
              <a:t> element will typically be a </a:t>
            </a:r>
            <a:r>
              <a:rPr lang="en-US" altLang="zh-TW" b="1" dirty="0"/>
              <a:t>new line</a:t>
            </a:r>
            <a:r>
              <a:rPr lang="en-US" altLang="zh-TW" dirty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80FB4FC-C14D-4E2E-8497-5AC29E246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2023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461C2C-5EB5-4ED5-A1E6-1C17BF8B1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New tags to learn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64CB3D-9BBC-43D7-BC8A-605CB7810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&lt;ul&gt;, &lt;</a:t>
            </a:r>
            <a:r>
              <a:rPr lang="en-US" altLang="zh-TW" dirty="0" err="1"/>
              <a:t>ol</a:t>
            </a:r>
            <a:r>
              <a:rPr lang="en-US" altLang="zh-TW" dirty="0"/>
              <a:t>&gt; </a:t>
            </a:r>
          </a:p>
          <a:p>
            <a:pPr lvl="1"/>
            <a:r>
              <a:rPr lang="en-US" altLang="zh-TW" dirty="0"/>
              <a:t>These two tags are used to indicate a </a:t>
            </a:r>
            <a:r>
              <a:rPr lang="en-US" altLang="zh-TW" b="1" dirty="0"/>
              <a:t>list of things</a:t>
            </a:r>
            <a:r>
              <a:rPr lang="en-US" altLang="zh-TW" dirty="0"/>
              <a:t>.  </a:t>
            </a:r>
          </a:p>
          <a:p>
            <a:pPr lvl="1"/>
            <a:r>
              <a:rPr lang="en-US" altLang="zh-TW" dirty="0"/>
              <a:t>The only difference is that &lt;</a:t>
            </a:r>
            <a:r>
              <a:rPr lang="en-US" altLang="zh-TW" dirty="0" err="1"/>
              <a:t>ol</a:t>
            </a:r>
            <a:r>
              <a:rPr lang="en-US" altLang="zh-TW" dirty="0"/>
              <a:t>&gt; is an "</a:t>
            </a:r>
            <a:r>
              <a:rPr lang="en-US" altLang="zh-TW" b="1" dirty="0"/>
              <a:t>ordered</a:t>
            </a:r>
            <a:r>
              <a:rPr lang="en-US" altLang="zh-TW" dirty="0"/>
              <a:t>" list, meaning the elements are in a particular order, and it might be a good idea to </a:t>
            </a:r>
            <a:r>
              <a:rPr lang="en-US" altLang="zh-TW" b="1" dirty="0"/>
              <a:t>number</a:t>
            </a:r>
            <a:r>
              <a:rPr lang="en-US" altLang="zh-TW" dirty="0"/>
              <a:t> them.  </a:t>
            </a:r>
          </a:p>
          <a:p>
            <a:pPr lvl="1"/>
            <a:r>
              <a:rPr lang="en-US" altLang="zh-TW" dirty="0"/>
              <a:t>The "u" in &lt;ul&gt; stands for "</a:t>
            </a:r>
            <a:r>
              <a:rPr lang="en-US" altLang="zh-TW" b="1" dirty="0"/>
              <a:t>unordered</a:t>
            </a:r>
            <a:r>
              <a:rPr lang="en-US" altLang="zh-TW" dirty="0"/>
              <a:t>" and is used for a list of things where the order doesn't really matter, so it is usually rendered as a </a:t>
            </a:r>
            <a:r>
              <a:rPr lang="en-US" altLang="zh-TW" b="1" dirty="0"/>
              <a:t>bulleted list</a:t>
            </a:r>
            <a:r>
              <a:rPr lang="en-US" altLang="zh-TW" dirty="0"/>
              <a:t>, or something else without numbers.</a:t>
            </a:r>
          </a:p>
          <a:p>
            <a:r>
              <a:rPr lang="en-US" altLang="zh-TW" dirty="0"/>
              <a:t>&lt;li&gt;</a:t>
            </a:r>
          </a:p>
          <a:p>
            <a:pPr lvl="1"/>
            <a:r>
              <a:rPr lang="en-US" altLang="zh-TW" dirty="0"/>
              <a:t>The li element is a "</a:t>
            </a:r>
            <a:r>
              <a:rPr lang="en-US" altLang="zh-TW" b="1" dirty="0"/>
              <a:t>List Item</a:t>
            </a:r>
            <a:r>
              <a:rPr lang="en-US" altLang="zh-TW" dirty="0"/>
              <a:t>", i.e. one item in the list.  </a:t>
            </a:r>
          </a:p>
          <a:p>
            <a:pPr lvl="1"/>
            <a:r>
              <a:rPr lang="en-US" altLang="zh-TW" dirty="0"/>
              <a:t>As you might expect, this element ONLY really makes sense nested </a:t>
            </a:r>
            <a:r>
              <a:rPr lang="en-US" altLang="zh-TW" b="1" dirty="0"/>
              <a:t>inside a list (&lt;ul&gt; or &lt;</a:t>
            </a:r>
            <a:r>
              <a:rPr lang="en-US" altLang="zh-TW" b="1" dirty="0" err="1"/>
              <a:t>ol</a:t>
            </a:r>
            <a:r>
              <a:rPr lang="en-US" altLang="zh-TW" b="1" dirty="0"/>
              <a:t>&gt;)</a:t>
            </a:r>
            <a:r>
              <a:rPr lang="en-US" altLang="zh-TW" dirty="0"/>
              <a:t>.  </a:t>
            </a:r>
          </a:p>
          <a:p>
            <a:pPr lvl="1"/>
            <a:r>
              <a:rPr lang="en-US" altLang="zh-TW" dirty="0"/>
              <a:t>In the final rendering, each li element would typically be preceded by a number or bullet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065780C-6AE1-4B04-99BE-7D1A14AD1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1213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3A443CD2-75E0-4BA4-9DCA-6ADF44E5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&lt;ul&gt;, &lt;</a:t>
            </a:r>
            <a:r>
              <a:rPr lang="en-US" altLang="zh-TW" dirty="0" err="1"/>
              <a:t>ol</a:t>
            </a:r>
            <a:r>
              <a:rPr lang="en-US" altLang="zh-TW" dirty="0"/>
              <a:t>&gt; and &lt;li&gt; </a:t>
            </a:r>
            <a:r>
              <a:rPr lang="en-US" altLang="zh-TW" baseline="-25000" dirty="0"/>
              <a:t>(1/2)</a:t>
            </a:r>
            <a:endParaRPr lang="zh-TW" altLang="en-US" baseline="-25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205E439-12B6-462A-89BE-5D5AE793F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7460996-55B1-42C2-BA83-B958651E68DB}"/>
              </a:ext>
            </a:extLst>
          </p:cNvPr>
          <p:cNvSpPr/>
          <p:nvPr/>
        </p:nvSpPr>
        <p:spPr>
          <a:xfrm>
            <a:off x="827584" y="1628800"/>
            <a:ext cx="3312368" cy="48320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TW" altLang="en-US" dirty="0"/>
              <a:t>&lt;!DOCTYPE html&gt;</a:t>
            </a:r>
          </a:p>
          <a:p>
            <a:r>
              <a:rPr lang="zh-TW" altLang="en-US" dirty="0"/>
              <a:t>&lt;html&gt;</a:t>
            </a:r>
          </a:p>
          <a:p>
            <a:r>
              <a:rPr lang="zh-TW" altLang="en-US" dirty="0"/>
              <a:t>&lt;body&gt;</a:t>
            </a:r>
          </a:p>
          <a:p>
            <a:endParaRPr lang="zh-TW" altLang="en-US" dirty="0"/>
          </a:p>
          <a:p>
            <a:r>
              <a:rPr lang="zh-TW" altLang="en-US" dirty="0"/>
              <a:t>&lt;h2&gt;An Unordered HTML List&lt;/h2&gt;</a:t>
            </a:r>
          </a:p>
          <a:p>
            <a:endParaRPr lang="zh-TW" altLang="en-US" dirty="0"/>
          </a:p>
          <a:p>
            <a:r>
              <a:rPr lang="zh-TW" altLang="en-US" dirty="0"/>
              <a:t>&lt;ul&gt;</a:t>
            </a:r>
          </a:p>
          <a:p>
            <a:r>
              <a:rPr lang="zh-TW" altLang="en-US" dirty="0"/>
              <a:t>  &lt;li&gt;Coffee&lt;/li&gt;</a:t>
            </a:r>
          </a:p>
          <a:p>
            <a:r>
              <a:rPr lang="zh-TW" altLang="en-US" dirty="0"/>
              <a:t>  &lt;li&gt;Tea&lt;/li&gt;</a:t>
            </a:r>
          </a:p>
          <a:p>
            <a:r>
              <a:rPr lang="zh-TW" altLang="en-US" dirty="0"/>
              <a:t>  &lt;li&gt;Milk&lt;/li&gt;</a:t>
            </a:r>
          </a:p>
          <a:p>
            <a:r>
              <a:rPr lang="zh-TW" altLang="en-US" dirty="0"/>
              <a:t>&lt;/ul&gt;  </a:t>
            </a:r>
          </a:p>
          <a:p>
            <a:endParaRPr lang="zh-TW" altLang="en-US" dirty="0"/>
          </a:p>
          <a:p>
            <a:r>
              <a:rPr lang="zh-TW" altLang="en-US" dirty="0"/>
              <a:t>&lt;h2&gt;An Ordered HTML List&lt;/h2&gt;</a:t>
            </a:r>
          </a:p>
          <a:p>
            <a:endParaRPr lang="zh-TW" altLang="en-US" dirty="0"/>
          </a:p>
          <a:p>
            <a:r>
              <a:rPr lang="zh-TW" altLang="en-US" dirty="0"/>
              <a:t>&lt;ol&gt;</a:t>
            </a:r>
          </a:p>
          <a:p>
            <a:r>
              <a:rPr lang="zh-TW" altLang="en-US" dirty="0"/>
              <a:t>  &lt;li&gt;Coffee&lt;/li&gt;</a:t>
            </a:r>
          </a:p>
          <a:p>
            <a:r>
              <a:rPr lang="zh-TW" altLang="en-US" dirty="0"/>
              <a:t>  &lt;li&gt;Tea&lt;/li&gt;</a:t>
            </a:r>
          </a:p>
          <a:p>
            <a:r>
              <a:rPr lang="zh-TW" altLang="en-US" dirty="0"/>
              <a:t>  &lt;li&gt;Milk&lt;/li&gt;</a:t>
            </a:r>
          </a:p>
          <a:p>
            <a:r>
              <a:rPr lang="zh-TW" altLang="en-US" dirty="0"/>
              <a:t>&lt;/ol&gt; </a:t>
            </a:r>
          </a:p>
          <a:p>
            <a:endParaRPr lang="zh-TW" altLang="en-US" dirty="0"/>
          </a:p>
          <a:p>
            <a:r>
              <a:rPr lang="zh-TW" altLang="en-US" dirty="0"/>
              <a:t>&lt;/body&gt;</a:t>
            </a:r>
          </a:p>
          <a:p>
            <a:r>
              <a:rPr lang="zh-TW" altLang="en-US" dirty="0"/>
              <a:t>&lt;/html&gt;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C465F58-100C-44B8-BCE6-422C303BC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2276872"/>
            <a:ext cx="2718420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887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CE1312-699B-4BFA-A68B-9ADFD4019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&lt;ul&gt;, &lt;</a:t>
            </a:r>
            <a:r>
              <a:rPr lang="en-US" altLang="zh-TW" dirty="0" err="1"/>
              <a:t>ol</a:t>
            </a:r>
            <a:r>
              <a:rPr lang="en-US" altLang="zh-TW" dirty="0"/>
              <a:t>&gt; and &lt;li&gt; </a:t>
            </a:r>
            <a:r>
              <a:rPr lang="en-US" altLang="zh-TW" baseline="-25000" dirty="0"/>
              <a:t>(2/2)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460B8B-4494-4E61-A151-4D3AADBBA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&lt;</a:t>
            </a:r>
            <a:r>
              <a:rPr lang="en-US" altLang="zh-TW" dirty="0" err="1"/>
              <a:t>hr</a:t>
            </a:r>
            <a:r>
              <a:rPr lang="en-US" altLang="zh-TW" dirty="0"/>
              <a:t>&gt; </a:t>
            </a:r>
          </a:p>
          <a:p>
            <a:pPr lvl="1"/>
            <a:r>
              <a:rPr lang="en-US" altLang="zh-TW" dirty="0"/>
              <a:t>HR originally stood for "Horizontal Rule", i.e. a horizontal line across the width of the text</a:t>
            </a:r>
          </a:p>
          <a:p>
            <a:pPr marL="274320" lvl="1" indent="0">
              <a:buNone/>
            </a:pPr>
            <a:endParaRPr lang="en-US" altLang="zh-TW" dirty="0"/>
          </a:p>
          <a:p>
            <a:r>
              <a:rPr lang="en-US" altLang="zh-TW" dirty="0"/>
              <a:t>&lt;</a:t>
            </a:r>
            <a:r>
              <a:rPr lang="en-US" altLang="zh-TW" dirty="0" err="1"/>
              <a:t>br</a:t>
            </a:r>
            <a:r>
              <a:rPr lang="en-US" altLang="zh-TW" dirty="0"/>
              <a:t>&gt; </a:t>
            </a:r>
          </a:p>
          <a:p>
            <a:pPr lvl="1"/>
            <a:r>
              <a:rPr lang="en-US" altLang="zh-TW" dirty="0"/>
              <a:t>This one signifies a </a:t>
            </a:r>
            <a:r>
              <a:rPr lang="en-US" altLang="zh-TW" b="1" dirty="0"/>
              <a:t>line break</a:t>
            </a:r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FD6373-D8F4-4404-AB39-D8B2E7938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23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E37BE14-4626-4937-8721-FF1449A34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780928"/>
            <a:ext cx="6984776" cy="11424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19E2A08-AE29-474F-906C-66E7F2216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198080"/>
            <a:ext cx="4032448" cy="95794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527264A-5FA8-4035-A00D-89A71323B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489" y="4198080"/>
            <a:ext cx="2509936" cy="86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524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787943-FEEB-4A9B-90A5-3CEF49658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 to attributes </a:t>
            </a:r>
            <a:r>
              <a:rPr lang="en-US" altLang="zh-TW" baseline="-25000" dirty="0"/>
              <a:t>(1/3)</a:t>
            </a:r>
            <a:endParaRPr lang="zh-TW" altLang="en-US" baseline="-25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09BE40-99D0-4833-9209-FDF52BEF2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/>
              <a:t>Here is an ordered list</a:t>
            </a:r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4E9C213-156C-49DC-89F4-0CE213BE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24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C547108-858F-4926-93B3-26CBB507B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060848"/>
            <a:ext cx="7524328" cy="206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7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A267F8-4002-4530-811F-743E41B04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 to attributes </a:t>
            </a:r>
            <a:r>
              <a:rPr lang="en-US" altLang="zh-TW" baseline="-25000" dirty="0"/>
              <a:t>(2/3)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8FBDBA-B50E-4071-A3B6-54D45070C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/>
              <a:t>If </a:t>
            </a:r>
            <a:r>
              <a:rPr lang="en-US" altLang="zh-TW" sz="2000" dirty="0" err="1"/>
              <a:t>i</a:t>
            </a:r>
            <a:r>
              <a:rPr lang="en-US" altLang="zh-TW" sz="2000" dirty="0"/>
              <a:t> want an ordered list to start with the number 5 instead of 1 (as it does by default), let's code like this</a:t>
            </a:r>
          </a:p>
          <a:p>
            <a:pPr lvl="1"/>
            <a:r>
              <a:rPr lang="en-US" altLang="zh-TW" sz="1600" dirty="0"/>
              <a:t>using the start attribute, we made our list start with 5 instead of 1</a:t>
            </a:r>
            <a:endParaRPr lang="zh-TW" altLang="en-US" sz="1600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38D99E7-1DBD-44A0-B99D-10AA17B09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5585723-8CD9-43E6-9FA0-96B1296EE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636912"/>
            <a:ext cx="7343800" cy="200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474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2595B9-F397-48E3-B499-1ED6A1C54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 to attributes </a:t>
            </a:r>
            <a:r>
              <a:rPr lang="en-US" altLang="zh-TW" baseline="-25000" dirty="0"/>
              <a:t>(3/3)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029D0D-AE6F-45D8-B9A2-9BAFF08CD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/>
              <a:t>Syntax</a:t>
            </a:r>
          </a:p>
          <a:p>
            <a:pPr lvl="1"/>
            <a:r>
              <a:rPr lang="en-US" altLang="zh-TW" sz="1800" dirty="0"/>
              <a:t>Attributes are used in tags to further define the tag</a:t>
            </a:r>
          </a:p>
          <a:p>
            <a:pPr lvl="1"/>
            <a:r>
              <a:rPr lang="en-US" altLang="zh-TW" sz="1800" dirty="0"/>
              <a:t>Attributes are a name-value pair: </a:t>
            </a:r>
            <a:r>
              <a:rPr lang="en-US" altLang="zh-TW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start="5"</a:t>
            </a:r>
          </a:p>
          <a:p>
            <a:pPr lvl="2"/>
            <a:r>
              <a:rPr lang="en-US" altLang="zh-TW" sz="1600" dirty="0"/>
              <a:t>name: start</a:t>
            </a:r>
          </a:p>
          <a:p>
            <a:pPr lvl="2"/>
            <a:r>
              <a:rPr lang="en-US" altLang="zh-TW" sz="1600" dirty="0"/>
              <a:t>value: any positive integer</a:t>
            </a:r>
          </a:p>
          <a:p>
            <a:pPr lvl="1"/>
            <a:r>
              <a:rPr lang="en-US" altLang="zh-TW" sz="1800" dirty="0"/>
              <a:t>The only exception to the name-value pair is if the attribute is a '</a:t>
            </a:r>
            <a:r>
              <a:rPr lang="en-US" altLang="zh-TW" sz="1800" b="1" dirty="0" err="1"/>
              <a:t>boolean</a:t>
            </a:r>
            <a:r>
              <a:rPr lang="en-US" altLang="zh-TW" sz="1800" b="1" dirty="0"/>
              <a:t> attribute</a:t>
            </a:r>
            <a:r>
              <a:rPr lang="en-US" altLang="zh-TW" sz="1800" dirty="0"/>
              <a:t>'. </a:t>
            </a:r>
          </a:p>
          <a:p>
            <a:pPr lvl="2"/>
            <a:r>
              <a:rPr lang="en-US" altLang="zh-TW" sz="1600" dirty="0"/>
              <a:t>These attributes have only two types of values - true or false. </a:t>
            </a:r>
          </a:p>
          <a:p>
            <a:pPr lvl="2"/>
            <a:r>
              <a:rPr lang="en-US" altLang="zh-TW" sz="1600" dirty="0"/>
              <a:t>But instead of writing "true" or "false" for its value, you add the </a:t>
            </a:r>
            <a:r>
              <a:rPr lang="en-US" altLang="zh-TW" sz="1600" b="1" dirty="0"/>
              <a:t>attribute name</a:t>
            </a:r>
            <a:r>
              <a:rPr lang="en-US" altLang="zh-TW" sz="1600" dirty="0"/>
              <a:t> to indicate </a:t>
            </a:r>
            <a:r>
              <a:rPr lang="en-US" altLang="zh-TW" sz="1600" b="1" dirty="0"/>
              <a:t>true</a:t>
            </a:r>
            <a:r>
              <a:rPr lang="en-US" altLang="zh-TW" sz="1600" dirty="0"/>
              <a:t> and </a:t>
            </a:r>
            <a:r>
              <a:rPr lang="en-US" altLang="zh-TW" sz="1600" b="1" dirty="0"/>
              <a:t>omit it </a:t>
            </a:r>
            <a:r>
              <a:rPr lang="en-US" altLang="zh-TW" sz="1600" dirty="0"/>
              <a:t>to indicate </a:t>
            </a:r>
            <a:r>
              <a:rPr lang="en-US" altLang="zh-TW" sz="1600" b="1" dirty="0"/>
              <a:t>false</a:t>
            </a:r>
            <a:endParaRPr lang="zh-TW" altLang="en-US" sz="1600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EDBCB5-B3DA-4A8C-B850-9837FEA26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3C11815-EC69-44CD-8F4F-11E7C721DD25}"/>
              </a:ext>
            </a:extLst>
          </p:cNvPr>
          <p:cNvSpPr/>
          <p:nvPr/>
        </p:nvSpPr>
        <p:spPr>
          <a:xfrm>
            <a:off x="1259632" y="4797152"/>
            <a:ext cx="4608512" cy="120032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&lt;select name="cars"&gt;</a:t>
            </a:r>
          </a:p>
          <a:p>
            <a:r>
              <a:rPr lang="zh-TW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&lt;option value="volvo"&gt;Volvo&lt;/option&gt;</a:t>
            </a:r>
          </a:p>
          <a:p>
            <a:r>
              <a:rPr lang="zh-TW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&lt;option value="saab"&gt;Saab&lt;/option&gt;</a:t>
            </a:r>
          </a:p>
          <a:p>
            <a:r>
              <a:rPr lang="zh-TW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&lt;option value="fiat" </a:t>
            </a:r>
            <a:r>
              <a:rPr lang="zh-TW" altLang="en-US" sz="12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selected</a:t>
            </a:r>
            <a:r>
              <a:rPr lang="zh-TW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&gt;Fiat&lt;/option&gt;</a:t>
            </a:r>
          </a:p>
          <a:p>
            <a:r>
              <a:rPr lang="zh-TW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&lt;option value="audi"&gt;Audi&lt;/option&gt;</a:t>
            </a:r>
          </a:p>
          <a:p>
            <a:r>
              <a:rPr lang="zh-TW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&lt;/select&gt;</a:t>
            </a:r>
          </a:p>
        </p:txBody>
      </p:sp>
    </p:spTree>
    <p:extLst>
      <p:ext uri="{BB962C8B-B14F-4D97-AF65-F5344CB8AC3E}">
        <p14:creationId xmlns:p14="http://schemas.microsoft.com/office/powerpoint/2010/main" val="1368814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CB1381-23D5-4E63-88A3-AD5826508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Example: the 'id' attribute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41B965-5A0A-452F-B595-8736717B6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/>
              <a:t>have two paragraphs in your HTML page</a:t>
            </a:r>
          </a:p>
          <a:p>
            <a:endParaRPr lang="en-US" altLang="zh-TW" sz="2000" dirty="0"/>
          </a:p>
          <a:p>
            <a:pPr marL="0" indent="0">
              <a:buNone/>
            </a:pPr>
            <a:endParaRPr lang="en-US" altLang="zh-TW" sz="2000" dirty="0"/>
          </a:p>
          <a:p>
            <a:endParaRPr lang="en-US" altLang="zh-TW" sz="2000" dirty="0"/>
          </a:p>
          <a:p>
            <a:r>
              <a:rPr lang="en-US" altLang="zh-TW" sz="2000" dirty="0"/>
              <a:t>to identify each paragraph, we need to give them each a name first so we can instruct our style sheet to make X red and Y blue. </a:t>
            </a:r>
          </a:p>
          <a:p>
            <a:pPr lvl="1"/>
            <a:r>
              <a:rPr lang="en-US" altLang="zh-TW" sz="1800" dirty="0"/>
              <a:t>This unique name we give each element is called an '</a:t>
            </a:r>
            <a:r>
              <a:rPr lang="en-US" altLang="zh-TW" sz="1800" b="1" dirty="0"/>
              <a:t>ID</a:t>
            </a:r>
            <a:r>
              <a:rPr lang="en-US" altLang="zh-TW" sz="1800" dirty="0"/>
              <a:t>'</a:t>
            </a:r>
          </a:p>
          <a:p>
            <a:endParaRPr lang="zh-TW" altLang="en-US" sz="2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737CE9-E07C-4CC4-9EAE-7E69D8FE8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431A37D-55FB-42A3-831A-0BF04DD32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132857"/>
            <a:ext cx="8225065" cy="64807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0B22D26-A633-475B-82B4-FE7885446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154655"/>
            <a:ext cx="8225065" cy="65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75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A371E4-58E9-4260-9203-54D62AAA0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Global &amp; non-global attributes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A78602-DF26-42A5-93B4-54E5A862F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Global attributes</a:t>
            </a:r>
          </a:p>
          <a:p>
            <a:pPr lvl="1"/>
            <a:r>
              <a:rPr lang="en-US" altLang="zh-TW" dirty="0"/>
              <a:t>can be applied to all tags.</a:t>
            </a:r>
          </a:p>
          <a:p>
            <a:pPr lvl="1"/>
            <a:r>
              <a:rPr lang="en-US" altLang="zh-TW" dirty="0"/>
              <a:t>They are common attributes. </a:t>
            </a:r>
          </a:p>
          <a:p>
            <a:pPr lvl="1"/>
            <a:r>
              <a:rPr lang="en-US" altLang="zh-TW" dirty="0"/>
              <a:t>Examples of global attributes are </a:t>
            </a:r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US" altLang="zh-TW" dirty="0"/>
              <a:t> and </a:t>
            </a:r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>
                <a:hlinkClick r:id="rId2"/>
              </a:rPr>
              <a:t>https://www.w3.org/wiki/HTML/Attributes/_Global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Non-global attributes</a:t>
            </a:r>
          </a:p>
          <a:p>
            <a:pPr lvl="1"/>
            <a:r>
              <a:rPr lang="en-US" altLang="zh-TW" dirty="0"/>
              <a:t>are attributes applied to a specific instance of a tag</a:t>
            </a:r>
          </a:p>
          <a:p>
            <a:pPr lvl="1"/>
            <a:r>
              <a:rPr lang="en-US" altLang="zh-TW" dirty="0"/>
              <a:t>For example, </a:t>
            </a:r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altLang="zh-TW" dirty="0"/>
              <a:t> is an attribute for the </a:t>
            </a:r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zh-TW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</a:t>
            </a:r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zh-TW" dirty="0"/>
              <a:t> tag and it cannot be applied on the </a:t>
            </a:r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en-US" altLang="zh-TW" dirty="0"/>
              <a:t> or </a:t>
            </a:r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&lt;h1&gt; </a:t>
            </a:r>
            <a:r>
              <a:rPr lang="en-US" altLang="zh-TW" dirty="0"/>
              <a:t>tags</a:t>
            </a:r>
          </a:p>
          <a:p>
            <a:pPr lvl="1"/>
            <a:r>
              <a:rPr lang="en-US" altLang="zh-TW" dirty="0"/>
              <a:t>The non-global attribute </a:t>
            </a:r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en-US" altLang="zh-TW" dirty="0"/>
              <a:t> can be applied to several tags such as </a:t>
            </a:r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zh-TW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zh-TW" dirty="0"/>
              <a:t>, </a:t>
            </a:r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&lt;input&gt; </a:t>
            </a:r>
            <a:r>
              <a:rPr lang="en-US" altLang="zh-TW" dirty="0"/>
              <a:t>and </a:t>
            </a:r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&lt;video&gt;</a:t>
            </a:r>
            <a:r>
              <a:rPr lang="en-US" altLang="zh-TW" dirty="0"/>
              <a:t>.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490698B-BD0D-4860-A36D-A48E7E4B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02793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A39F98-7FD0-435E-9F35-5FD96DAA2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 to semantic elements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26725-3A69-44E7-9B4A-526C439FE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What are semantic elements?</a:t>
            </a:r>
          </a:p>
          <a:p>
            <a:pPr lvl="1"/>
            <a:r>
              <a:rPr lang="en-US" altLang="zh-TW" dirty="0"/>
              <a:t>If you want to add a paragraph, you would use the paragraph tag. If you want to add a heading, you would use the header tags &lt;h1&gt;-&lt;h6&gt;, and to add an image, you would use the image tag</a:t>
            </a:r>
          </a:p>
          <a:p>
            <a:pPr lvl="1"/>
            <a:r>
              <a:rPr lang="en-US" altLang="zh-TW" dirty="0"/>
              <a:t>From a semantic HTML perspective, using the right tags is important</a:t>
            </a:r>
          </a:p>
          <a:p>
            <a:pPr lvl="1"/>
            <a:r>
              <a:rPr lang="en-US" altLang="zh-TW" dirty="0"/>
              <a:t>Semantic elements are beneficial to both the developer and browser</a:t>
            </a:r>
          </a:p>
          <a:p>
            <a:pPr lvl="2"/>
            <a:r>
              <a:rPr lang="en-US" altLang="zh-TW" dirty="0"/>
              <a:t>is useful for a developer who can understand the markup structure better</a:t>
            </a:r>
          </a:p>
          <a:p>
            <a:pPr lvl="2"/>
            <a:r>
              <a:rPr lang="en-US" altLang="zh-TW" dirty="0"/>
              <a:t>For the browser, it can better differentiate different types of data which results in better display of content in different devices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744A199-28D3-4A75-AF96-F2B9FEBFD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2531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51F8DD-4372-444C-AC29-E44704C1D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HTML5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EF6997-99A9-466B-ABB2-A064C16BA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sz="2000" dirty="0"/>
              <a:t>HTML5 usually means the 5th version of the "</a:t>
            </a:r>
            <a:r>
              <a:rPr lang="en-US" altLang="zh-TW" sz="2000" b="1" dirty="0" err="1"/>
              <a:t>HyperText</a:t>
            </a:r>
            <a:r>
              <a:rPr lang="en-US" altLang="zh-TW" sz="2000" b="1" dirty="0"/>
              <a:t> Markup Language</a:t>
            </a:r>
            <a:r>
              <a:rPr lang="en-US" altLang="zh-TW" sz="2000" dirty="0"/>
              <a:t>". </a:t>
            </a:r>
          </a:p>
          <a:p>
            <a:pPr lvl="1"/>
            <a:r>
              <a:rPr lang="en-US" altLang="zh-TW" sz="1800" dirty="0"/>
              <a:t>Modern Web pages and Web applications are generally composed of at least three components: </a:t>
            </a:r>
            <a:r>
              <a:rPr lang="en-US" altLang="zh-TW" sz="1800" b="1" dirty="0"/>
              <a:t>HTML5</a:t>
            </a:r>
            <a:r>
              <a:rPr lang="en-US" altLang="zh-TW" sz="1800" dirty="0"/>
              <a:t>, </a:t>
            </a:r>
            <a:r>
              <a:rPr lang="en-US" altLang="zh-TW" sz="1800" b="1" dirty="0"/>
              <a:t>CSS3</a:t>
            </a:r>
            <a:r>
              <a:rPr lang="en-US" altLang="zh-TW" sz="1800" dirty="0"/>
              <a:t> and </a:t>
            </a:r>
            <a:r>
              <a:rPr lang="en-US" altLang="zh-TW" sz="1800" b="1" dirty="0"/>
              <a:t>JavaScript</a:t>
            </a:r>
            <a:r>
              <a:rPr lang="en-US" altLang="zh-TW" sz="1800" dirty="0"/>
              <a:t>.</a:t>
            </a:r>
          </a:p>
          <a:p>
            <a:endParaRPr lang="en-US" altLang="zh-TW" sz="2000" dirty="0"/>
          </a:p>
          <a:p>
            <a:r>
              <a:rPr lang="en-US" altLang="zh-TW" sz="2000" dirty="0"/>
              <a:t>The 'HTML' part contains all the </a:t>
            </a:r>
            <a:r>
              <a:rPr lang="en-US" altLang="zh-TW" sz="2000" b="1" dirty="0"/>
              <a:t>content</a:t>
            </a:r>
            <a:r>
              <a:rPr lang="en-US" altLang="zh-TW" sz="2000" dirty="0"/>
              <a:t>, organized into a </a:t>
            </a:r>
            <a:r>
              <a:rPr lang="en-US" altLang="zh-TW" sz="2000" b="1" dirty="0"/>
              <a:t>logical structure</a:t>
            </a:r>
            <a:r>
              <a:rPr lang="en-US" altLang="zh-TW" sz="2000" dirty="0"/>
              <a:t>.  </a:t>
            </a:r>
          </a:p>
          <a:p>
            <a:pPr lvl="1"/>
            <a:r>
              <a:rPr lang="en-US" altLang="zh-TW" sz="1800" dirty="0"/>
              <a:t>This is the part that an author might be most concerned with: the words, chapter headings, figures, diagrams, etc. </a:t>
            </a:r>
          </a:p>
          <a:p>
            <a:endParaRPr lang="en-US" altLang="zh-TW" sz="2000" dirty="0"/>
          </a:p>
          <a:p>
            <a:r>
              <a:rPr lang="en-US" altLang="zh-TW" sz="2000" dirty="0"/>
              <a:t>While there have been numerous versions of HTML since its inception, our focus in this course is the </a:t>
            </a:r>
            <a:r>
              <a:rPr lang="en-US" altLang="zh-TW" sz="2000" b="1" dirty="0"/>
              <a:t>most recent version</a:t>
            </a:r>
            <a:r>
              <a:rPr lang="en-US" altLang="zh-TW" sz="2000" dirty="0"/>
              <a:t>, </a:t>
            </a:r>
            <a:r>
              <a:rPr lang="en-US" altLang="zh-TW" sz="2000" b="1" dirty="0"/>
              <a:t>HTML5</a:t>
            </a:r>
            <a:r>
              <a:rPr lang="en-US" altLang="zh-TW" sz="2000" dirty="0"/>
              <a:t>. </a:t>
            </a:r>
          </a:p>
          <a:p>
            <a:pPr lvl="1"/>
            <a:r>
              <a:rPr lang="en-US" altLang="zh-TW" sz="1800" dirty="0"/>
              <a:t>HTML5 was developed to provide more powerful and flexible ways for developers to create </a:t>
            </a:r>
            <a:r>
              <a:rPr lang="en-US" altLang="zh-TW" sz="1800" b="1" dirty="0"/>
              <a:t>dynamic Web pages</a:t>
            </a:r>
            <a:r>
              <a:rPr lang="en-US" altLang="zh-TW" sz="1800" dirty="0"/>
              <a:t>.</a:t>
            </a:r>
            <a:endParaRPr lang="zh-TW" altLang="en-US" sz="1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04D21E3-3655-4FC3-B540-731BD758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3286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E1BE0B-BB4F-4BE6-A5F0-D1EF2EA71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Web page structure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9AEE113-8F48-482A-BF4E-338BCB972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30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72D4F8-016A-4BDC-A5FA-661986475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636" y="1534742"/>
            <a:ext cx="6552728" cy="502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76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743514-3CCE-47E8-B1AB-A08AE7F6B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&lt;div&gt; and &lt;span&gt; elements </a:t>
            </a:r>
            <a:r>
              <a:rPr lang="en-US" altLang="zh-TW" baseline="-25000" dirty="0"/>
              <a:t>(1/2)</a:t>
            </a:r>
            <a:endParaRPr lang="zh-TW" altLang="en-US" baseline="-25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BA987E-EBCD-4AC3-BD3A-2CFCAE3E7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&lt;div&gt; tag</a:t>
            </a:r>
          </a:p>
          <a:p>
            <a:pPr lvl="1"/>
            <a:r>
              <a:rPr lang="en-US" altLang="zh-TW" dirty="0"/>
              <a:t>The &lt;div&gt; tag is one you will likely see sprinkled all over an HTML document. </a:t>
            </a:r>
          </a:p>
          <a:p>
            <a:pPr lvl="1"/>
            <a:r>
              <a:rPr lang="en-US" altLang="zh-TW" dirty="0"/>
              <a:t>It is used to define a </a:t>
            </a:r>
            <a:r>
              <a:rPr lang="en-US" altLang="zh-TW" b="1" dirty="0"/>
              <a:t>division</a:t>
            </a:r>
            <a:r>
              <a:rPr lang="en-US" altLang="zh-TW" dirty="0"/>
              <a:t> or a </a:t>
            </a:r>
            <a:r>
              <a:rPr lang="en-US" altLang="zh-TW" b="1" dirty="0"/>
              <a:t>section</a:t>
            </a:r>
            <a:r>
              <a:rPr lang="en-US" altLang="zh-TW" dirty="0"/>
              <a:t> of the document. </a:t>
            </a:r>
          </a:p>
          <a:p>
            <a:pPr lvl="1"/>
            <a:r>
              <a:rPr lang="en-US" altLang="zh-TW" dirty="0" err="1"/>
              <a:t>Div</a:t>
            </a:r>
            <a:r>
              <a:rPr lang="en-US" altLang="zh-TW" dirty="0"/>
              <a:t> is </a:t>
            </a:r>
            <a:r>
              <a:rPr lang="en-US" altLang="zh-TW" b="1" dirty="0"/>
              <a:t>NOT</a:t>
            </a:r>
            <a:r>
              <a:rPr lang="en-US" altLang="zh-TW" dirty="0"/>
              <a:t> a semantic element, however, it is commonly used when there isn't a better semantic assignment for it.</a:t>
            </a:r>
          </a:p>
          <a:p>
            <a:pPr lvl="1"/>
            <a:r>
              <a:rPr lang="en-US" altLang="zh-TW" dirty="0"/>
              <a:t>It is like a </a:t>
            </a:r>
            <a:r>
              <a:rPr lang="en-US" altLang="zh-TW" b="1" dirty="0"/>
              <a:t>generic container </a:t>
            </a:r>
            <a:r>
              <a:rPr lang="en-US" altLang="zh-TW" dirty="0"/>
              <a:t>that can hold a variety of elements such as paragraphs, images, links, tables, etc. </a:t>
            </a:r>
          </a:p>
          <a:p>
            <a:pPr lvl="1"/>
            <a:r>
              <a:rPr lang="en-US" altLang="zh-TW" dirty="0"/>
              <a:t>It can be used to </a:t>
            </a:r>
            <a:r>
              <a:rPr lang="en-US" altLang="zh-TW" b="1" dirty="0"/>
              <a:t>group elements </a:t>
            </a:r>
            <a:r>
              <a:rPr lang="en-US" altLang="zh-TW" dirty="0"/>
              <a:t>for styling purposes. </a:t>
            </a:r>
          </a:p>
          <a:p>
            <a:pPr lvl="2"/>
            <a:r>
              <a:rPr lang="en-US" altLang="zh-TW" dirty="0"/>
              <a:t>You can do this by assigning an </a:t>
            </a:r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US" altLang="zh-TW" dirty="0"/>
              <a:t> or </a:t>
            </a:r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altLang="zh-TW" dirty="0"/>
              <a:t> attribute to the </a:t>
            </a:r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US" altLang="zh-TW" dirty="0"/>
              <a:t> element and then apply styles which will affect all elements in the div container.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50E9FA-F2CA-46A1-A1FD-4C8157A7A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4630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75B210-9ECE-471C-8ACE-FADD14D46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&lt;div&gt; and &lt;span&gt; elements </a:t>
            </a:r>
            <a:r>
              <a:rPr lang="en-US" altLang="zh-TW" baseline="-25000" dirty="0"/>
              <a:t>(2/2)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57CD64-F27C-4929-9609-8C3FF5D49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&lt;span&gt; tag</a:t>
            </a:r>
          </a:p>
          <a:p>
            <a:pPr lvl="1"/>
            <a:r>
              <a:rPr lang="en-US" altLang="zh-TW" dirty="0"/>
              <a:t>is an inline element</a:t>
            </a:r>
          </a:p>
          <a:p>
            <a:pPr marL="274320" lvl="1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FD0A733-5AC4-4E75-B098-9E8250476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32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70C6ADB-888B-41CF-B00A-F5DDCFDB3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564904"/>
            <a:ext cx="8229600" cy="49546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6AD4AA4-0903-402E-B585-090823275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02" y="3212976"/>
            <a:ext cx="2931021" cy="6888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3ECC19E-9E73-4E85-A8D4-F4EAD3F49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02" y="4011151"/>
            <a:ext cx="8229600" cy="52606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30E5CC8-6223-4AD1-BBB6-BDC408703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4646534"/>
            <a:ext cx="4473398" cy="3060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A6D5E7A-BB40-488A-BB9E-DBD3970DA297}"/>
              </a:ext>
            </a:extLst>
          </p:cNvPr>
          <p:cNvSpPr/>
          <p:nvPr/>
        </p:nvSpPr>
        <p:spPr>
          <a:xfrm>
            <a:off x="4427984" y="4149080"/>
            <a:ext cx="3024336" cy="21602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01459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000" dirty="0"/>
              <a:t>Linking Element</a:t>
            </a:r>
            <a:r>
              <a:rPr kumimoji="1" lang="en-US" altLang="zh-TW" sz="4000" baseline="-25000" dirty="0"/>
              <a:t>1</a:t>
            </a:r>
            <a:endParaRPr kumimoji="1" lang="zh-TW" altLang="en-US" sz="4000" baseline="-25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400" dirty="0"/>
              <a:t>A hyperlink references or links to other resources, such as </a:t>
            </a:r>
          </a:p>
          <a:p>
            <a:pPr lvl="1"/>
            <a:r>
              <a:rPr kumimoji="1" lang="en-US" altLang="zh-TW" sz="2000" dirty="0"/>
              <a:t>HTML5 documents and </a:t>
            </a:r>
          </a:p>
          <a:p>
            <a:pPr lvl="1"/>
            <a:r>
              <a:rPr kumimoji="1" lang="en-US" altLang="zh-TW" sz="2000" dirty="0"/>
              <a:t>images.</a:t>
            </a:r>
          </a:p>
          <a:p>
            <a:endParaRPr kumimoji="1" lang="en-US" altLang="zh-TW" sz="2400" dirty="0"/>
          </a:p>
          <a:p>
            <a:r>
              <a:rPr kumimoji="1" lang="en-US" altLang="zh-TW" sz="2400" dirty="0"/>
              <a:t>Web browsers typically </a:t>
            </a:r>
            <a:r>
              <a:rPr kumimoji="1" lang="en-US" altLang="zh-TW" sz="2400" b="1" dirty="0"/>
              <a:t>underline</a:t>
            </a:r>
            <a:r>
              <a:rPr kumimoji="1" lang="en-US" altLang="zh-TW" sz="2400" dirty="0"/>
              <a:t> text hyperlinks and color them </a:t>
            </a:r>
            <a:r>
              <a:rPr kumimoji="1" lang="en-US" altLang="zh-TW" sz="2400" b="1" dirty="0"/>
              <a:t>blue</a:t>
            </a:r>
            <a:r>
              <a:rPr kumimoji="1" lang="en-US" altLang="zh-TW" sz="2400" dirty="0"/>
              <a:t> by default.</a:t>
            </a:r>
          </a:p>
          <a:p>
            <a:endParaRPr kumimoji="1"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78599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764704"/>
            <a:ext cx="5760640" cy="2998689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2264048"/>
            <a:ext cx="6550003" cy="42074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矩形 6"/>
          <p:cNvSpPr/>
          <p:nvPr/>
        </p:nvSpPr>
        <p:spPr>
          <a:xfrm>
            <a:off x="3563888" y="5085184"/>
            <a:ext cx="4752528" cy="1021206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704957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000" dirty="0"/>
              <a:t>Linking Element</a:t>
            </a:r>
            <a:r>
              <a:rPr kumimoji="1" lang="en-US" altLang="zh-TW" sz="4000" baseline="-25000" dirty="0"/>
              <a:t>2</a:t>
            </a:r>
            <a:endParaRPr kumimoji="1" lang="zh-TW" altLang="en-US" sz="4000" baseline="-25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b="1" dirty="0"/>
              <a:t>a</a:t>
            </a:r>
            <a:r>
              <a:rPr kumimoji="1" lang="en-US" altLang="zh-TW" sz="2800" dirty="0"/>
              <a:t> (</a:t>
            </a:r>
            <a:r>
              <a:rPr kumimoji="1" lang="en-US" altLang="zh-TW" sz="2800" b="1" dirty="0"/>
              <a:t>anchor</a:t>
            </a:r>
            <a:r>
              <a:rPr kumimoji="1" lang="en-US" altLang="zh-TW" sz="2800" dirty="0"/>
              <a:t>) element</a:t>
            </a:r>
          </a:p>
          <a:p>
            <a:pPr lvl="1"/>
            <a:r>
              <a:rPr kumimoji="1" lang="en-US" altLang="zh-TW" sz="2400" dirty="0"/>
              <a:t>Used for the creation of links</a:t>
            </a:r>
          </a:p>
          <a:p>
            <a:r>
              <a:rPr kumimoji="1" lang="en-US" altLang="zh-TW" sz="2800" dirty="0"/>
              <a:t>Attribute </a:t>
            </a:r>
            <a:r>
              <a:rPr kumimoji="1" lang="en-US" altLang="zh-TW" sz="2800" b="1" dirty="0" err="1"/>
              <a:t>href</a:t>
            </a:r>
            <a:r>
              <a:rPr kumimoji="1" lang="en-US" altLang="zh-TW" sz="2800" dirty="0"/>
              <a:t> (hypertext reference) </a:t>
            </a:r>
          </a:p>
          <a:p>
            <a:pPr lvl="1"/>
            <a:r>
              <a:rPr kumimoji="1" lang="en-US" altLang="zh-TW" sz="2400" dirty="0"/>
              <a:t>specifies a resource’s location, such as </a:t>
            </a:r>
          </a:p>
          <a:p>
            <a:pPr lvl="2"/>
            <a:r>
              <a:rPr kumimoji="1" lang="en-US" altLang="zh-TW" sz="2000" dirty="0"/>
              <a:t>a web page or location within a web page</a:t>
            </a:r>
          </a:p>
          <a:p>
            <a:pPr lvl="2"/>
            <a:r>
              <a:rPr kumimoji="1" lang="en-US" altLang="zh-TW" sz="2000" dirty="0"/>
              <a:t>a file</a:t>
            </a:r>
          </a:p>
          <a:p>
            <a:pPr lvl="2"/>
            <a:r>
              <a:rPr kumimoji="1" lang="en-US" altLang="zh-TW" sz="2000" dirty="0"/>
              <a:t>an e-mail address</a:t>
            </a:r>
            <a:endParaRPr kumimoji="1" lang="en-US" altLang="zh-TW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34970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000" dirty="0"/>
              <a:t>Linking Element</a:t>
            </a:r>
            <a:r>
              <a:rPr kumimoji="1" lang="en-US" altLang="zh-TW" sz="4000" baseline="-25000" dirty="0"/>
              <a:t>3</a:t>
            </a:r>
            <a:endParaRPr kumimoji="1" lang="zh-TW" altLang="en-US" sz="4000" baseline="-25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2400" dirty="0"/>
              <a:t>When a URL does </a:t>
            </a:r>
            <a:r>
              <a:rPr kumimoji="1" lang="en-US" altLang="zh-TW" sz="2400" b="1" dirty="0"/>
              <a:t>NOT </a:t>
            </a:r>
            <a:r>
              <a:rPr kumimoji="1" lang="en-US" altLang="zh-TW" sz="2400" dirty="0"/>
              <a:t>indicate a specific document on the website, the web server returns a </a:t>
            </a:r>
            <a:r>
              <a:rPr kumimoji="1" lang="en-US" altLang="zh-TW" sz="2400" b="1" dirty="0"/>
              <a:t>default web page</a:t>
            </a:r>
            <a:r>
              <a:rPr kumimoji="1" lang="en-US" altLang="zh-TW" sz="2400" dirty="0"/>
              <a:t>. </a:t>
            </a:r>
          </a:p>
          <a:p>
            <a:pPr lvl="1"/>
            <a:r>
              <a:rPr kumimoji="1" lang="en-US" altLang="zh-TW" sz="2000" dirty="0"/>
              <a:t>This page is often called </a:t>
            </a:r>
            <a:r>
              <a:rPr kumimoji="1" lang="en-US" altLang="zh-TW" sz="2000" b="1" dirty="0" err="1"/>
              <a:t>index.html</a:t>
            </a:r>
            <a:r>
              <a:rPr kumimoji="1" lang="en-US" altLang="zh-TW" sz="2000" dirty="0"/>
              <a:t>, </a:t>
            </a:r>
          </a:p>
          <a:p>
            <a:pPr lvl="1"/>
            <a:r>
              <a:rPr kumimoji="1" lang="en-US" altLang="zh-TW" sz="2000" dirty="0"/>
              <a:t>but most web servers can be configured to use any file as the default web page for the site. </a:t>
            </a:r>
          </a:p>
          <a:p>
            <a:r>
              <a:rPr kumimoji="1" lang="en-US" altLang="zh-TW" sz="2400" dirty="0"/>
              <a:t>If the web server cannot locate a requested document, it returns an </a:t>
            </a:r>
            <a:r>
              <a:rPr kumimoji="1" lang="en-US" altLang="zh-TW" sz="2400" b="1" dirty="0"/>
              <a:t>error</a:t>
            </a:r>
            <a:r>
              <a:rPr kumimoji="1" lang="en-US" altLang="zh-TW" sz="2400" dirty="0"/>
              <a:t> indication to the web browser (known as a 404 error), and the browser displays a web page containing an error message.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75129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kumimoji="1" lang="en-US" altLang="zh-TW" sz="4000" dirty="0"/>
              <a:t>Linking Element</a:t>
            </a:r>
            <a:r>
              <a:rPr kumimoji="1" lang="en-US" altLang="zh-TW" sz="4000" baseline="-25000" dirty="0"/>
              <a:t>5</a:t>
            </a:r>
            <a:endParaRPr lang="en-US" sz="4000" baseline="-25000" dirty="0"/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06FA5121-1A99-C542-9361-445F49A78A10}" type="slidenum">
              <a:rPr lang="en-US" altLang="zh-TW" sz="1200">
                <a:solidFill>
                  <a:schemeClr val="tx1"/>
                </a:solidFill>
              </a:rPr>
              <a:pPr eaLnBrk="1" hangingPunct="1"/>
              <a:t>37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700808"/>
            <a:ext cx="6120680" cy="314466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4987829"/>
            <a:ext cx="5959822" cy="140104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542183" y="3792966"/>
            <a:ext cx="3037929" cy="140090"/>
          </a:xfrm>
          <a:prstGeom prst="rect">
            <a:avLst/>
          </a:prstGeom>
          <a:solidFill>
            <a:schemeClr val="accent2">
              <a:alpha val="392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693480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The Target Attribute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400" dirty="0"/>
              <a:t>specifies where to open the linked document.</a:t>
            </a:r>
          </a:p>
          <a:p>
            <a:pPr lvl="1"/>
            <a:r>
              <a:rPr kumimoji="1" lang="en-US" altLang="zh-TW" sz="2000" i="1" dirty="0"/>
              <a:t>_blank</a:t>
            </a:r>
          </a:p>
          <a:p>
            <a:pPr lvl="2"/>
            <a:r>
              <a:rPr kumimoji="1" lang="en-US" altLang="zh-TW" sz="1800" dirty="0"/>
              <a:t>Opens the linked document in a </a:t>
            </a:r>
            <a:r>
              <a:rPr kumimoji="1" lang="en-US" altLang="zh-TW" sz="1800" b="1" dirty="0"/>
              <a:t>new</a:t>
            </a:r>
            <a:r>
              <a:rPr kumimoji="1" lang="en-US" altLang="zh-TW" sz="1800" dirty="0"/>
              <a:t> window or tab</a:t>
            </a:r>
          </a:p>
          <a:p>
            <a:pPr lvl="1"/>
            <a:r>
              <a:rPr kumimoji="1" lang="en-US" altLang="zh-TW" sz="2000" i="1" dirty="0"/>
              <a:t>_self</a:t>
            </a:r>
          </a:p>
          <a:p>
            <a:pPr lvl="2"/>
            <a:r>
              <a:rPr kumimoji="1" lang="en-US" altLang="zh-TW" sz="1800" dirty="0"/>
              <a:t>Opens the linked document in the </a:t>
            </a:r>
            <a:r>
              <a:rPr kumimoji="1" lang="en-US" altLang="zh-TW" sz="1800" b="1" dirty="0"/>
              <a:t>same</a:t>
            </a:r>
            <a:r>
              <a:rPr kumimoji="1" lang="en-US" altLang="zh-TW" sz="1800" dirty="0"/>
              <a:t> window/tab as it was clicked (this is default)</a:t>
            </a:r>
          </a:p>
          <a:p>
            <a:pPr lvl="1"/>
            <a:r>
              <a:rPr kumimoji="1" lang="en-US" altLang="zh-TW" sz="2000" i="1" dirty="0"/>
              <a:t>_parent </a:t>
            </a:r>
          </a:p>
          <a:p>
            <a:pPr lvl="2"/>
            <a:r>
              <a:rPr kumimoji="1" lang="en-US" altLang="zh-TW" sz="1800" dirty="0"/>
              <a:t>Opens the linked document in the parent</a:t>
            </a:r>
            <a:endParaRPr kumimoji="1" lang="zh-TW" altLang="en-US" sz="1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38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122" y="4517504"/>
            <a:ext cx="6685756" cy="20347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603879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sz="4000" dirty="0"/>
              <a:t>Image Element</a:t>
            </a:r>
            <a:r>
              <a:rPr kumimoji="1" lang="en-US" altLang="zh-TW" sz="4000" baseline="-25000" dirty="0"/>
              <a:t>1</a:t>
            </a:r>
            <a:endParaRPr kumimoji="1" lang="zh-TW" altLang="en-US" baseline="-25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400" dirty="0"/>
              <a:t>The most </a:t>
            </a:r>
            <a:r>
              <a:rPr kumimoji="1" lang="en-US" altLang="zh-TW" sz="2400" b="1" dirty="0"/>
              <a:t>popular image formats </a:t>
            </a:r>
            <a:r>
              <a:rPr kumimoji="1" lang="en-US" altLang="zh-TW" sz="2400" dirty="0"/>
              <a:t>used by web developers today are </a:t>
            </a:r>
          </a:p>
          <a:p>
            <a:pPr lvl="1"/>
            <a:r>
              <a:rPr kumimoji="1" lang="en-US" altLang="zh-TW" sz="2000" b="1" dirty="0"/>
              <a:t>PNG</a:t>
            </a:r>
            <a:r>
              <a:rPr kumimoji="1" lang="en-US" altLang="zh-TW" sz="2000" dirty="0"/>
              <a:t> (Portable Network Graphics) and </a:t>
            </a:r>
          </a:p>
          <a:p>
            <a:pPr lvl="1"/>
            <a:r>
              <a:rPr kumimoji="1" lang="en-US" altLang="zh-TW" sz="2000" b="1" dirty="0"/>
              <a:t>JPEG</a:t>
            </a:r>
            <a:r>
              <a:rPr kumimoji="1" lang="en-US" altLang="zh-TW" sz="2000" dirty="0"/>
              <a:t> (Joint Photographic Experts Group)</a:t>
            </a:r>
          </a:p>
          <a:p>
            <a:endParaRPr kumimoji="1" lang="en-US" altLang="zh-TW" sz="2800" b="1" dirty="0"/>
          </a:p>
          <a:p>
            <a:r>
              <a:rPr kumimoji="1" lang="en-US" altLang="zh-TW" sz="2800" b="1" dirty="0" err="1"/>
              <a:t>img</a:t>
            </a:r>
            <a:r>
              <a:rPr kumimoji="1" lang="en-US" altLang="zh-TW" sz="2800" dirty="0"/>
              <a:t> element</a:t>
            </a:r>
          </a:p>
          <a:p>
            <a:pPr lvl="1"/>
            <a:r>
              <a:rPr kumimoji="1" lang="en-US" altLang="zh-TW" sz="2400" b="1" dirty="0" err="1"/>
              <a:t>src</a:t>
            </a:r>
            <a:r>
              <a:rPr kumimoji="1" lang="en-US" altLang="zh-TW" sz="2400" dirty="0"/>
              <a:t> attribute </a:t>
            </a:r>
          </a:p>
          <a:p>
            <a:pPr lvl="2"/>
            <a:r>
              <a:rPr kumimoji="1" lang="en-US" altLang="zh-TW" sz="1800" dirty="0"/>
              <a:t>specifies an </a:t>
            </a:r>
            <a:r>
              <a:rPr kumimoji="1" lang="en-US" altLang="zh-TW" sz="1800" b="1" dirty="0"/>
              <a:t>image’s location</a:t>
            </a:r>
            <a:endParaRPr kumimoji="1" lang="en-US" altLang="zh-TW" sz="1800" dirty="0"/>
          </a:p>
          <a:p>
            <a:pPr lvl="1"/>
            <a:r>
              <a:rPr kumimoji="1" lang="en-US" altLang="zh-TW" sz="2400" b="1" dirty="0"/>
              <a:t>alt</a:t>
            </a:r>
            <a:r>
              <a:rPr kumimoji="1" lang="en-US" altLang="zh-TW" sz="2400" dirty="0"/>
              <a:t> attribute </a:t>
            </a:r>
          </a:p>
          <a:p>
            <a:pPr lvl="2"/>
            <a:r>
              <a:rPr kumimoji="1" lang="en-US" altLang="zh-TW" sz="1800" dirty="0"/>
              <a:t>contains text that is displayed if the client cannot render the image</a:t>
            </a:r>
          </a:p>
          <a:p>
            <a:endParaRPr kumimoji="1"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7767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llustration of Hypertext documents">
            <a:extLst>
              <a:ext uri="{FF2B5EF4-FFF2-40B4-BE49-F238E27FC236}">
                <a16:creationId xmlns:a16="http://schemas.microsoft.com/office/drawing/2014/main" id="{7A8855E1-7F22-442C-87E2-C9C69A161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933056"/>
            <a:ext cx="4283968" cy="284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6A4646D-9A2A-4966-8B84-8DEC7F1A3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Hypertext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D9436B-EA7B-4771-85FB-00A51A294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/>
              <a:t>A fundamental key to the World Wide Web is the concept of "</a:t>
            </a:r>
            <a:r>
              <a:rPr lang="en-US" altLang="zh-TW" sz="2000" b="1" dirty="0"/>
              <a:t>Hypertext</a:t>
            </a:r>
            <a:r>
              <a:rPr lang="en-US" altLang="zh-TW" sz="2000" dirty="0"/>
              <a:t>".  </a:t>
            </a:r>
          </a:p>
          <a:p>
            <a:pPr lvl="1"/>
            <a:r>
              <a:rPr lang="en-US" altLang="zh-TW" sz="1800" dirty="0"/>
              <a:t>is built on the idea of linking information together</a:t>
            </a:r>
            <a:endParaRPr lang="en-US" altLang="zh-TW" sz="2000" dirty="0"/>
          </a:p>
          <a:p>
            <a:endParaRPr lang="en-US" altLang="zh-TW" sz="2000" dirty="0"/>
          </a:p>
          <a:p>
            <a:r>
              <a:rPr lang="en-US" altLang="zh-TW" sz="2000" dirty="0"/>
              <a:t>The idea was to "</a:t>
            </a:r>
            <a:r>
              <a:rPr lang="en-US" altLang="zh-TW" sz="2000" b="1" dirty="0"/>
              <a:t>Mark Up</a:t>
            </a:r>
            <a:r>
              <a:rPr lang="en-US" altLang="zh-TW" sz="2000" dirty="0"/>
              <a:t>" your document with </a:t>
            </a:r>
            <a:r>
              <a:rPr lang="en-US" altLang="zh-TW" sz="2000" b="1" dirty="0"/>
              <a:t>links</a:t>
            </a:r>
            <a:r>
              <a:rPr lang="en-US" altLang="zh-TW" sz="2000" dirty="0"/>
              <a:t> and define how to break it down into </a:t>
            </a:r>
            <a:r>
              <a:rPr lang="en-US" altLang="zh-TW" sz="2000" b="1" dirty="0"/>
              <a:t>different segments </a:t>
            </a:r>
            <a:r>
              <a:rPr lang="en-US" altLang="zh-TW" sz="2000" dirty="0"/>
              <a:t>(chapters, sections, paragraphs, tables, figures, etc.)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3013B9-7691-4E49-B638-C041C10F9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85963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4525963"/>
          </a:xfrm>
        </p:spPr>
        <p:txBody>
          <a:bodyPr>
            <a:normAutofit/>
          </a:bodyPr>
          <a:lstStyle/>
          <a:p>
            <a:r>
              <a:rPr kumimoji="1" lang="en-US" altLang="zh-TW" sz="2400" b="1" dirty="0"/>
              <a:t>Width</a:t>
            </a:r>
            <a:r>
              <a:rPr kumimoji="1" lang="en-US" altLang="zh-TW" sz="2400" dirty="0"/>
              <a:t> and </a:t>
            </a:r>
            <a:r>
              <a:rPr kumimoji="1" lang="en-US" altLang="zh-TW" sz="2400" b="1" dirty="0"/>
              <a:t>height</a:t>
            </a:r>
            <a:r>
              <a:rPr kumimoji="1" lang="en-US" altLang="zh-TW" sz="2400" dirty="0"/>
              <a:t> are </a:t>
            </a:r>
            <a:r>
              <a:rPr kumimoji="1" lang="en-US" altLang="zh-TW" sz="2400" b="1" dirty="0"/>
              <a:t>optional</a:t>
            </a:r>
            <a:r>
              <a:rPr kumimoji="1" lang="en-US" altLang="zh-TW" sz="2400" dirty="0"/>
              <a:t> attributes</a:t>
            </a:r>
          </a:p>
          <a:p>
            <a:pPr lvl="1"/>
            <a:r>
              <a:rPr kumimoji="1" lang="en-US" altLang="zh-TW" sz="2000" dirty="0"/>
              <a:t>If omitted, the browser uses the image’s actual width and height</a:t>
            </a:r>
          </a:p>
          <a:p>
            <a:pPr lvl="1"/>
            <a:r>
              <a:rPr kumimoji="1" lang="en-US" altLang="zh-TW" sz="2000" dirty="0"/>
              <a:t>Images are measured in pixels</a:t>
            </a:r>
            <a:endParaRPr kumimoji="1"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40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946392"/>
            <a:ext cx="6375400" cy="2413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466" y="2348880"/>
            <a:ext cx="5015334" cy="31950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矩形 6"/>
          <p:cNvSpPr/>
          <p:nvPr/>
        </p:nvSpPr>
        <p:spPr>
          <a:xfrm>
            <a:off x="4644008" y="4293096"/>
            <a:ext cx="3960440" cy="756816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45957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877" y="3429000"/>
            <a:ext cx="6353944" cy="169438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000" dirty="0"/>
              <a:t>Image Element</a:t>
            </a:r>
            <a:r>
              <a:rPr kumimoji="1" lang="en-US" altLang="zh-TW" sz="4000" baseline="-25000" dirty="0"/>
              <a:t>3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497363"/>
          </a:xfrm>
        </p:spPr>
        <p:txBody>
          <a:bodyPr>
            <a:normAutofit/>
          </a:bodyPr>
          <a:lstStyle/>
          <a:p>
            <a:r>
              <a:rPr kumimoji="1" lang="en-US" altLang="zh-TW" sz="2800" dirty="0"/>
              <a:t>Using Images as </a:t>
            </a:r>
            <a:r>
              <a:rPr kumimoji="1" lang="en-US" altLang="zh-TW" sz="2800" b="1" dirty="0"/>
              <a:t>Hyperlinks</a:t>
            </a:r>
          </a:p>
          <a:p>
            <a:pPr lvl="1"/>
            <a:r>
              <a:rPr kumimoji="1" lang="en-US" altLang="zh-TW" sz="2400" dirty="0"/>
              <a:t>By using images as hyperlinks, you can create graphical web pages that link to other resources. </a:t>
            </a:r>
          </a:p>
          <a:p>
            <a:pPr lvl="1"/>
            <a:endParaRPr kumimoji="1"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41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961" y="3119291"/>
            <a:ext cx="4206478" cy="32444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矩形 6"/>
          <p:cNvSpPr/>
          <p:nvPr/>
        </p:nvSpPr>
        <p:spPr>
          <a:xfrm>
            <a:off x="5327236" y="4900284"/>
            <a:ext cx="3312368" cy="616948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469565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dirty="0"/>
              <a:t>Horizontal Rules</a:t>
            </a: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400" dirty="0"/>
              <a:t>A horizontal rule, indicated by the </a:t>
            </a:r>
            <a:r>
              <a:rPr kumimoji="1" lang="en-US" altLang="zh-TW" sz="2400" b="1" dirty="0"/>
              <a:t>&lt;</a:t>
            </a:r>
            <a:r>
              <a:rPr kumimoji="1" lang="en-US" altLang="zh-TW" sz="2400" b="1" dirty="0" err="1"/>
              <a:t>hr</a:t>
            </a:r>
            <a:r>
              <a:rPr kumimoji="1" lang="en-US" altLang="zh-TW" sz="2400" b="1" dirty="0"/>
              <a:t>&gt; </a:t>
            </a:r>
            <a:r>
              <a:rPr kumimoji="1" lang="en-US" altLang="zh-TW" sz="2400" dirty="0"/>
              <a:t>tag renders a </a:t>
            </a:r>
            <a:r>
              <a:rPr kumimoji="1" lang="en-US" altLang="zh-TW" sz="2400" b="1" dirty="0"/>
              <a:t>horizontal line</a:t>
            </a:r>
            <a:r>
              <a:rPr kumimoji="1" lang="en-US" altLang="zh-TW" sz="2400" dirty="0"/>
              <a:t> with </a:t>
            </a:r>
            <a:r>
              <a:rPr kumimoji="1" lang="en-US" altLang="zh-TW" sz="2400" b="1" dirty="0"/>
              <a:t>extra space</a:t>
            </a:r>
            <a:r>
              <a:rPr kumimoji="1" lang="en-US" altLang="zh-TW" sz="2400" dirty="0"/>
              <a:t> above and below it in most browsers. </a:t>
            </a:r>
          </a:p>
          <a:p>
            <a:endParaRPr kumimoji="1" lang="zh-TW" altLang="en-US" sz="2400" dirty="0"/>
          </a:p>
        </p:txBody>
      </p:sp>
      <p:sp>
        <p:nvSpPr>
          <p:cNvPr id="69635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1pPr>
            <a:lvl2pPr marL="742950" indent="-285750" eaLnBrk="0" hangingPunct="0"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4107A857-D27E-0E46-9339-59B4166C9E1D}" type="slidenum">
              <a:rPr lang="en-US" altLang="zh-TW" sz="1200">
                <a:solidFill>
                  <a:schemeClr val="tx1"/>
                </a:solidFill>
              </a:rPr>
              <a:pPr eaLnBrk="1" hangingPunct="1"/>
              <a:t>42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02" y="3429000"/>
            <a:ext cx="6262960" cy="247398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0" y="2799498"/>
            <a:ext cx="4287068" cy="33601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矩形 8"/>
          <p:cNvSpPr/>
          <p:nvPr/>
        </p:nvSpPr>
        <p:spPr>
          <a:xfrm>
            <a:off x="4592825" y="4994294"/>
            <a:ext cx="2715479" cy="234906"/>
          </a:xfrm>
          <a:prstGeom prst="rect">
            <a:avLst/>
          </a:prstGeom>
          <a:solidFill>
            <a:schemeClr val="accent2">
              <a:alpha val="392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27146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000" dirty="0"/>
              <a:t>List Element</a:t>
            </a:r>
            <a:r>
              <a:rPr kumimoji="1" lang="en-US" altLang="zh-TW" sz="4000" baseline="-25000" dirty="0"/>
              <a:t>1</a:t>
            </a:r>
            <a:endParaRPr kumimoji="1" lang="zh-TW" altLang="en-US" sz="4000" baseline="-25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b="1" dirty="0"/>
              <a:t>Unordered</a:t>
            </a:r>
            <a:r>
              <a:rPr kumimoji="1" lang="en-US" altLang="zh-TW" sz="2800" dirty="0"/>
              <a:t> list element </a:t>
            </a:r>
            <a:r>
              <a:rPr kumimoji="1" lang="en-US" altLang="zh-TW" sz="2800" b="1" dirty="0" err="1"/>
              <a:t>ul</a:t>
            </a:r>
            <a:r>
              <a:rPr kumimoji="1" lang="en-US" altLang="zh-TW" sz="2800" dirty="0"/>
              <a:t> </a:t>
            </a:r>
          </a:p>
          <a:p>
            <a:pPr lvl="1"/>
            <a:r>
              <a:rPr kumimoji="1" lang="en-US" altLang="zh-TW" sz="2400" dirty="0"/>
              <a:t>creates a list in which each item in the list begins with a </a:t>
            </a:r>
            <a:r>
              <a:rPr kumimoji="1" lang="en-US" altLang="zh-TW" sz="2400" b="1" dirty="0"/>
              <a:t>bullet symbol </a:t>
            </a:r>
            <a:endParaRPr kumimoji="1" lang="en-US" altLang="zh-TW" sz="2400" dirty="0"/>
          </a:p>
          <a:p>
            <a:pPr lvl="2"/>
            <a:r>
              <a:rPr kumimoji="1" lang="en-US" altLang="zh-TW" sz="2000" dirty="0"/>
              <a:t>typically a disc</a:t>
            </a:r>
          </a:p>
          <a:p>
            <a:pPr lvl="1"/>
            <a:r>
              <a:rPr kumimoji="1" lang="en-US" altLang="zh-TW" sz="2400" dirty="0"/>
              <a:t>Each entry is an </a:t>
            </a:r>
            <a:r>
              <a:rPr kumimoji="1" lang="en-US" altLang="zh-TW" sz="2400" b="1" dirty="0"/>
              <a:t>li</a:t>
            </a:r>
            <a:r>
              <a:rPr kumimoji="1" lang="en-US" altLang="zh-TW" sz="2400" dirty="0"/>
              <a:t> (list item) element. </a:t>
            </a:r>
          </a:p>
          <a:p>
            <a:pPr lvl="2"/>
            <a:r>
              <a:rPr kumimoji="1" lang="en-US" altLang="zh-TW" sz="2000" dirty="0"/>
              <a:t>Most web browsers render these elements with a </a:t>
            </a:r>
            <a:r>
              <a:rPr kumimoji="1" lang="en-US" altLang="zh-TW" sz="2000" b="1" dirty="0"/>
              <a:t>line break </a:t>
            </a:r>
            <a:r>
              <a:rPr kumimoji="1" lang="en-US" altLang="zh-TW" sz="2000" dirty="0"/>
              <a:t>and a </a:t>
            </a:r>
            <a:r>
              <a:rPr kumimoji="1" lang="en-US" altLang="zh-TW" sz="2000" b="1" dirty="0"/>
              <a:t>bullet symbol </a:t>
            </a:r>
            <a:r>
              <a:rPr kumimoji="1" lang="en-US" altLang="zh-TW" sz="2000" dirty="0"/>
              <a:t>at the beginning of the line.</a:t>
            </a:r>
            <a:endParaRPr kumimoji="1"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57982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44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80728"/>
            <a:ext cx="6085656" cy="267416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354" y="2651100"/>
            <a:ext cx="5686102" cy="39462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矩形 6"/>
          <p:cNvSpPr/>
          <p:nvPr/>
        </p:nvSpPr>
        <p:spPr>
          <a:xfrm>
            <a:off x="3713076" y="4904215"/>
            <a:ext cx="4963380" cy="1328011"/>
          </a:xfrm>
          <a:prstGeom prst="rect">
            <a:avLst/>
          </a:prstGeom>
          <a:solidFill>
            <a:srgbClr val="FFFF00">
              <a:alpha val="3921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671345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000" dirty="0"/>
              <a:t>List Element</a:t>
            </a:r>
            <a:r>
              <a:rPr kumimoji="1" lang="en-US" altLang="zh-TW" sz="4000" baseline="-25000" dirty="0"/>
              <a:t>2</a:t>
            </a:r>
            <a:endParaRPr kumimoji="1" lang="zh-TW" altLang="en-US" sz="4000" baseline="-25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The </a:t>
            </a:r>
            <a:r>
              <a:rPr kumimoji="1" lang="en-US" altLang="zh-TW" b="1" dirty="0"/>
              <a:t>ordered-list </a:t>
            </a:r>
            <a:r>
              <a:rPr kumimoji="1" lang="en-US" altLang="zh-TW" dirty="0"/>
              <a:t>element </a:t>
            </a:r>
            <a:r>
              <a:rPr kumimoji="1" lang="en-US" altLang="zh-TW" b="1" dirty="0" err="1"/>
              <a:t>ol</a:t>
            </a:r>
            <a:r>
              <a:rPr kumimoji="1" lang="en-US" altLang="zh-TW" dirty="0"/>
              <a:t> </a:t>
            </a:r>
          </a:p>
          <a:p>
            <a:pPr lvl="1"/>
            <a:r>
              <a:rPr kumimoji="1" lang="en-US" altLang="zh-TW" dirty="0"/>
              <a:t>creates a list in which each item begins with a </a:t>
            </a:r>
            <a:r>
              <a:rPr kumimoji="1" lang="en-US" altLang="zh-TW" b="1" dirty="0"/>
              <a:t>number</a:t>
            </a:r>
          </a:p>
          <a:p>
            <a:r>
              <a:rPr kumimoji="1" lang="en-US" altLang="zh-TW" b="1" dirty="0"/>
              <a:t>Nested</a:t>
            </a:r>
            <a:r>
              <a:rPr kumimoji="1" lang="en-US" altLang="zh-TW" dirty="0"/>
              <a:t> Lists</a:t>
            </a:r>
          </a:p>
          <a:p>
            <a:pPr lvl="1"/>
            <a:r>
              <a:rPr kumimoji="1" lang="en-US" altLang="zh-TW" dirty="0"/>
              <a:t>to represent </a:t>
            </a:r>
            <a:r>
              <a:rPr kumimoji="1" lang="en-US" altLang="zh-TW" b="1" dirty="0"/>
              <a:t>hierarchical</a:t>
            </a:r>
            <a:r>
              <a:rPr kumimoji="1" lang="en-US" altLang="zh-TW" dirty="0"/>
              <a:t> relationships, as in a multi-level outline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7796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46</a:t>
            </a:fld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692696"/>
            <a:ext cx="4639278" cy="3878436"/>
          </a:xfrm>
          <a:prstGeom prst="rect">
            <a:avLst/>
          </a:prstGeom>
        </p:spPr>
      </p:pic>
      <p:grpSp>
        <p:nvGrpSpPr>
          <p:cNvPr id="8" name="群組 7"/>
          <p:cNvGrpSpPr/>
          <p:nvPr/>
        </p:nvGrpSpPr>
        <p:grpSpPr>
          <a:xfrm>
            <a:off x="4283968" y="1053691"/>
            <a:ext cx="4273060" cy="5662848"/>
            <a:chOff x="683568" y="692696"/>
            <a:chExt cx="4273060" cy="5662848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576" y="692696"/>
              <a:ext cx="4201052" cy="3312368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568" y="4005064"/>
              <a:ext cx="3600400" cy="2350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03691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000" dirty="0"/>
              <a:t>Table Element</a:t>
            </a:r>
            <a:r>
              <a:rPr kumimoji="1" lang="en-US" altLang="zh-TW" sz="4000" baseline="-25000" dirty="0"/>
              <a:t>1</a:t>
            </a:r>
            <a:endParaRPr kumimoji="1" lang="zh-TW" altLang="en-US" sz="4000" baseline="-25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are frequently used to organize data into </a:t>
            </a:r>
            <a:r>
              <a:rPr kumimoji="1" lang="en-US" altLang="zh-TW" sz="2800" b="1" dirty="0"/>
              <a:t>rows</a:t>
            </a:r>
            <a:r>
              <a:rPr kumimoji="1" lang="en-US" altLang="zh-TW" sz="2800" dirty="0"/>
              <a:t> and </a:t>
            </a:r>
            <a:r>
              <a:rPr kumimoji="1" lang="en-US" altLang="zh-TW" sz="2800" b="1" dirty="0"/>
              <a:t>columns</a:t>
            </a:r>
            <a:r>
              <a:rPr kumimoji="1" lang="en-US" altLang="zh-TW" sz="2800" dirty="0"/>
              <a:t>. </a:t>
            </a:r>
          </a:p>
          <a:p>
            <a:r>
              <a:rPr kumimoji="1" lang="en-US" altLang="zh-TW" sz="2800" dirty="0"/>
              <a:t>The table element defines an HTML5 </a:t>
            </a:r>
            <a:r>
              <a:rPr kumimoji="1" lang="en-US" altLang="zh-TW" sz="2800" b="1" dirty="0"/>
              <a:t>table</a:t>
            </a:r>
          </a:p>
          <a:p>
            <a:endParaRPr kumimoji="1"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47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355729"/>
            <a:ext cx="2741538" cy="32416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3429000"/>
            <a:ext cx="3443560" cy="60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44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Table Element</a:t>
            </a:r>
            <a:r>
              <a:rPr kumimoji="1" lang="en-US" altLang="zh-TW" sz="4000" baseline="-25000" dirty="0"/>
              <a:t>2</a:t>
            </a:r>
            <a:endParaRPr kumimoji="1" lang="zh-TW" altLang="en-US" baseline="-25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The </a:t>
            </a:r>
            <a:r>
              <a:rPr kumimoji="1" lang="en-US" altLang="zh-TW" sz="2800" b="1" dirty="0"/>
              <a:t>caption</a:t>
            </a:r>
            <a:r>
              <a:rPr kumimoji="1" lang="en-US" altLang="zh-TW" sz="2800" dirty="0"/>
              <a:t> element </a:t>
            </a:r>
          </a:p>
          <a:p>
            <a:pPr lvl="1"/>
            <a:r>
              <a:rPr kumimoji="1" lang="en-US" altLang="zh-TW" sz="2400" dirty="0"/>
              <a:t>specifies a table’s title</a:t>
            </a:r>
            <a:endParaRPr kumimoji="1" lang="en-US" altLang="zh-TW" b="1" dirty="0"/>
          </a:p>
          <a:p>
            <a:endParaRPr kumimoji="1"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48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657624"/>
            <a:ext cx="3240360" cy="39745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2657624"/>
            <a:ext cx="1584176" cy="101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799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49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836712"/>
            <a:ext cx="3928864" cy="235136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894" y="3165014"/>
            <a:ext cx="3228082" cy="292828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836712"/>
            <a:ext cx="1951444" cy="194421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976" y="3285033"/>
            <a:ext cx="4689799" cy="280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938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072175-6A34-404E-BABE-41CFC73A7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Markup (</a:t>
            </a:r>
            <a:r>
              <a:rPr lang="zh-TW" altLang="en-US" dirty="0"/>
              <a:t>標記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3EF7B2-2835-45C2-AE60-CC32A7B34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 What does Markup really mean?</a:t>
            </a:r>
          </a:p>
          <a:p>
            <a:pPr lvl="1"/>
            <a:r>
              <a:rPr lang="en-US" altLang="zh-TW" dirty="0"/>
              <a:t>it means to </a:t>
            </a:r>
            <a:r>
              <a:rPr lang="en-US" altLang="zh-TW" b="1" dirty="0"/>
              <a:t>annotate (</a:t>
            </a:r>
            <a:r>
              <a:rPr lang="zh-TW" altLang="en-US" b="1" dirty="0"/>
              <a:t>註記</a:t>
            </a:r>
            <a:r>
              <a:rPr lang="en-US" altLang="zh-TW" b="1" dirty="0"/>
              <a:t>)</a:t>
            </a:r>
            <a:r>
              <a:rPr lang="en-US" altLang="zh-TW" dirty="0"/>
              <a:t> a document with </a:t>
            </a:r>
            <a:r>
              <a:rPr lang="en-US" altLang="zh-TW" b="1" dirty="0"/>
              <a:t>extra information</a:t>
            </a:r>
          </a:p>
          <a:p>
            <a:pPr lvl="1"/>
            <a:endParaRPr lang="en-US" altLang="zh-TW" b="1" dirty="0"/>
          </a:p>
          <a:p>
            <a:r>
              <a:rPr lang="en-US" altLang="zh-TW" dirty="0"/>
              <a:t>HTML borrows a technique from an ancestor language, </a:t>
            </a:r>
            <a:r>
              <a:rPr lang="en-US" altLang="zh-TW" b="1" dirty="0"/>
              <a:t>SGML</a:t>
            </a:r>
            <a:r>
              <a:rPr lang="en-US" altLang="zh-TW" dirty="0"/>
              <a:t> (</a:t>
            </a:r>
            <a:r>
              <a:rPr lang="en-US" altLang="zh-TW" b="1" dirty="0"/>
              <a:t>Standard Generalized Markup Language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uses angle brackets ("</a:t>
            </a:r>
            <a:r>
              <a:rPr lang="en-US" altLang="zh-TW" b="1" dirty="0"/>
              <a:t>&lt;</a:t>
            </a:r>
            <a:r>
              <a:rPr lang="en-US" altLang="zh-TW" dirty="0"/>
              <a:t>" and "</a:t>
            </a:r>
            <a:r>
              <a:rPr lang="en-US" altLang="zh-TW" b="1" dirty="0"/>
              <a:t>&gt;</a:t>
            </a:r>
            <a:r>
              <a:rPr lang="en-US" altLang="zh-TW" dirty="0"/>
              <a:t>") to separate the </a:t>
            </a:r>
            <a:r>
              <a:rPr lang="en-US" altLang="zh-TW" b="1" dirty="0"/>
              <a:t>annotations</a:t>
            </a:r>
            <a:r>
              <a:rPr lang="en-US" altLang="zh-TW" dirty="0"/>
              <a:t> from the </a:t>
            </a:r>
            <a:r>
              <a:rPr lang="en-US" altLang="zh-TW" b="1" dirty="0"/>
              <a:t>regular text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E3AEACA-07F1-4742-B1B6-BB3E6363B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82F1E51-C412-4B04-9126-0E9F8E6BA194}"/>
              </a:ext>
            </a:extLst>
          </p:cNvPr>
          <p:cNvSpPr/>
          <p:nvPr/>
        </p:nvSpPr>
        <p:spPr>
          <a:xfrm>
            <a:off x="3311860" y="4353342"/>
            <a:ext cx="2520280" cy="212365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1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100" dirty="0">
                <a:solidFill>
                  <a:srgbClr val="A52A2A"/>
                </a:solidFill>
                <a:latin typeface="Consolas" panose="020B0609020204030204" pitchFamily="49" charset="0"/>
              </a:rPr>
              <a:t>!DOCTYPE</a:t>
            </a:r>
            <a:r>
              <a:rPr lang="en-US" altLang="zh-TW" sz="1100" dirty="0">
                <a:solidFill>
                  <a:srgbClr val="FF0000"/>
                </a:solidFill>
                <a:latin typeface="Consolas" panose="020B0609020204030204" pitchFamily="49" charset="0"/>
              </a:rPr>
              <a:t> html</a:t>
            </a:r>
            <a:r>
              <a:rPr lang="en-US" altLang="zh-TW" sz="11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altLang="zh-TW" sz="1100" dirty="0"/>
            </a:br>
            <a:r>
              <a:rPr lang="en-US" altLang="zh-TW" sz="11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100" dirty="0">
                <a:solidFill>
                  <a:srgbClr val="A52A2A"/>
                </a:solidFill>
                <a:latin typeface="Consolas" panose="020B0609020204030204" pitchFamily="49" charset="0"/>
              </a:rPr>
              <a:t>html</a:t>
            </a:r>
            <a:r>
              <a:rPr lang="en-US" altLang="zh-TW" sz="11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altLang="zh-TW" sz="1100" dirty="0"/>
            </a:br>
            <a:r>
              <a:rPr lang="en-US" altLang="zh-TW" sz="11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100" dirty="0">
                <a:solidFill>
                  <a:srgbClr val="A52A2A"/>
                </a:solidFill>
                <a:latin typeface="Consolas" panose="020B0609020204030204" pitchFamily="49" charset="0"/>
              </a:rPr>
              <a:t>head</a:t>
            </a:r>
            <a:r>
              <a:rPr lang="en-US" altLang="zh-TW" sz="11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altLang="zh-TW" sz="1100" dirty="0"/>
            </a:br>
            <a:r>
              <a:rPr lang="en-US" altLang="zh-TW" sz="11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100" dirty="0">
                <a:solidFill>
                  <a:srgbClr val="A52A2A"/>
                </a:solidFill>
                <a:latin typeface="Consolas" panose="020B0609020204030204" pitchFamily="49" charset="0"/>
              </a:rPr>
              <a:t>title</a:t>
            </a:r>
            <a:r>
              <a:rPr lang="en-US" altLang="zh-TW" sz="11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altLang="zh-TW" sz="1100" dirty="0">
                <a:latin typeface="Consolas" panose="020B0609020204030204" pitchFamily="49" charset="0"/>
              </a:rPr>
              <a:t>Page Title</a:t>
            </a:r>
            <a:r>
              <a:rPr lang="en-US" altLang="zh-TW" sz="11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100" dirty="0">
                <a:solidFill>
                  <a:srgbClr val="A52A2A"/>
                </a:solidFill>
                <a:latin typeface="Consolas" panose="020B0609020204030204" pitchFamily="49" charset="0"/>
              </a:rPr>
              <a:t>/title</a:t>
            </a:r>
            <a:r>
              <a:rPr lang="en-US" altLang="zh-TW" sz="11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altLang="zh-TW" sz="1100" dirty="0"/>
            </a:br>
            <a:r>
              <a:rPr lang="en-US" altLang="zh-TW" sz="11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100" dirty="0">
                <a:solidFill>
                  <a:srgbClr val="A52A2A"/>
                </a:solidFill>
                <a:latin typeface="Consolas" panose="020B0609020204030204" pitchFamily="49" charset="0"/>
              </a:rPr>
              <a:t>/head</a:t>
            </a:r>
            <a:r>
              <a:rPr lang="en-US" altLang="zh-TW" sz="11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altLang="zh-TW" sz="1100" dirty="0"/>
            </a:br>
            <a:r>
              <a:rPr lang="en-US" altLang="zh-TW" sz="11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100" dirty="0">
                <a:solidFill>
                  <a:srgbClr val="A52A2A"/>
                </a:solidFill>
                <a:latin typeface="Consolas" panose="020B0609020204030204" pitchFamily="49" charset="0"/>
              </a:rPr>
              <a:t>body</a:t>
            </a:r>
            <a:r>
              <a:rPr lang="en-US" altLang="zh-TW" sz="11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altLang="zh-TW" sz="1100" dirty="0"/>
            </a:br>
            <a:br>
              <a:rPr lang="en-US" altLang="zh-TW" sz="1100" dirty="0"/>
            </a:br>
            <a:r>
              <a:rPr lang="en-US" altLang="zh-TW" sz="11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100" dirty="0">
                <a:solidFill>
                  <a:srgbClr val="A52A2A"/>
                </a:solidFill>
                <a:latin typeface="Consolas" panose="020B0609020204030204" pitchFamily="49" charset="0"/>
              </a:rPr>
              <a:t>h1</a:t>
            </a:r>
            <a:r>
              <a:rPr lang="en-US" altLang="zh-TW" sz="11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altLang="zh-TW" sz="1100" dirty="0">
                <a:latin typeface="Consolas" panose="020B0609020204030204" pitchFamily="49" charset="0"/>
              </a:rPr>
              <a:t>This is a Heading</a:t>
            </a:r>
            <a:r>
              <a:rPr lang="en-US" altLang="zh-TW" sz="11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100" dirty="0">
                <a:solidFill>
                  <a:srgbClr val="A52A2A"/>
                </a:solidFill>
                <a:latin typeface="Consolas" panose="020B0609020204030204" pitchFamily="49" charset="0"/>
              </a:rPr>
              <a:t>/h1</a:t>
            </a:r>
            <a:r>
              <a:rPr lang="en-US" altLang="zh-TW" sz="11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altLang="zh-TW" sz="1100" dirty="0"/>
            </a:br>
            <a:r>
              <a:rPr lang="en-US" altLang="zh-TW" sz="11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100" dirty="0">
                <a:solidFill>
                  <a:srgbClr val="A52A2A"/>
                </a:solidFill>
                <a:latin typeface="Consolas" panose="020B0609020204030204" pitchFamily="49" charset="0"/>
              </a:rPr>
              <a:t>p</a:t>
            </a:r>
            <a:r>
              <a:rPr lang="en-US" altLang="zh-TW" sz="11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altLang="zh-TW" sz="1100" dirty="0">
                <a:latin typeface="Consolas" panose="020B0609020204030204" pitchFamily="49" charset="0"/>
              </a:rPr>
              <a:t>This is a paragraph.</a:t>
            </a:r>
            <a:r>
              <a:rPr lang="en-US" altLang="zh-TW" sz="11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100" dirty="0">
                <a:solidFill>
                  <a:srgbClr val="A52A2A"/>
                </a:solidFill>
                <a:latin typeface="Consolas" panose="020B0609020204030204" pitchFamily="49" charset="0"/>
              </a:rPr>
              <a:t>/p</a:t>
            </a:r>
            <a:r>
              <a:rPr lang="en-US" altLang="zh-TW" sz="11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altLang="zh-TW" sz="1100" dirty="0"/>
            </a:br>
            <a:br>
              <a:rPr lang="en-US" altLang="zh-TW" sz="1100" dirty="0"/>
            </a:br>
            <a:r>
              <a:rPr lang="en-US" altLang="zh-TW" sz="11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100" dirty="0">
                <a:solidFill>
                  <a:srgbClr val="A52A2A"/>
                </a:solidFill>
                <a:latin typeface="Consolas" panose="020B0609020204030204" pitchFamily="49" charset="0"/>
              </a:rPr>
              <a:t>/body</a:t>
            </a:r>
            <a:r>
              <a:rPr lang="en-US" altLang="zh-TW" sz="11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altLang="zh-TW" sz="1100" dirty="0"/>
            </a:br>
            <a:r>
              <a:rPr lang="en-US" altLang="zh-TW" sz="11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100" dirty="0">
                <a:solidFill>
                  <a:srgbClr val="A52A2A"/>
                </a:solidFill>
                <a:latin typeface="Consolas" panose="020B0609020204030204" pitchFamily="49" charset="0"/>
              </a:rPr>
              <a:t>/html</a:t>
            </a:r>
            <a:r>
              <a:rPr lang="en-US" altLang="zh-TW" sz="11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1705560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000"/>
              <a:t>Table Element</a:t>
            </a:r>
            <a:r>
              <a:rPr kumimoji="1" lang="en-US" altLang="zh-TW" sz="4000" baseline="-25000"/>
              <a:t>3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zh-TW" sz="2800" dirty="0"/>
              <a:t>A table can be split into three distinct sections: </a:t>
            </a:r>
          </a:p>
          <a:p>
            <a:pPr lvl="1"/>
            <a:r>
              <a:rPr kumimoji="1" lang="en-US" altLang="zh-TW" sz="2400" dirty="0"/>
              <a:t>Head (</a:t>
            </a:r>
            <a:r>
              <a:rPr kumimoji="1" lang="en-US" altLang="zh-TW" sz="2400" b="1" dirty="0" err="1"/>
              <a:t>thead</a:t>
            </a:r>
            <a:r>
              <a:rPr kumimoji="1" lang="en-US" altLang="zh-TW" sz="2400" dirty="0"/>
              <a:t> element)</a:t>
            </a:r>
          </a:p>
          <a:p>
            <a:pPr lvl="2"/>
            <a:r>
              <a:rPr kumimoji="1" lang="en-US" altLang="zh-TW" sz="2000" dirty="0"/>
              <a:t>Table titles</a:t>
            </a:r>
          </a:p>
          <a:p>
            <a:pPr lvl="2"/>
            <a:r>
              <a:rPr kumimoji="1" lang="en-US" altLang="zh-TW" sz="2000" dirty="0"/>
              <a:t>Column headers</a:t>
            </a:r>
          </a:p>
          <a:p>
            <a:pPr lvl="1"/>
            <a:r>
              <a:rPr kumimoji="1" lang="en-US" altLang="zh-TW" sz="2400" dirty="0"/>
              <a:t>Body (</a:t>
            </a:r>
            <a:r>
              <a:rPr kumimoji="1" lang="en-US" altLang="zh-TW" sz="2400" b="1" dirty="0" err="1"/>
              <a:t>tbody</a:t>
            </a:r>
            <a:r>
              <a:rPr kumimoji="1" lang="en-US" altLang="zh-TW" sz="2400" dirty="0"/>
              <a:t> element)</a:t>
            </a:r>
          </a:p>
          <a:p>
            <a:pPr lvl="2"/>
            <a:r>
              <a:rPr kumimoji="1" lang="en-US" altLang="zh-TW" sz="2000" dirty="0"/>
              <a:t>Primary table data</a:t>
            </a:r>
          </a:p>
          <a:p>
            <a:pPr lvl="1"/>
            <a:r>
              <a:rPr kumimoji="1" lang="en-US" altLang="zh-TW" sz="2400" dirty="0"/>
              <a:t>Table Foot (</a:t>
            </a:r>
            <a:r>
              <a:rPr kumimoji="1" lang="en-US" altLang="zh-TW" sz="2400" b="1" dirty="0" err="1"/>
              <a:t>tfoot</a:t>
            </a:r>
            <a:r>
              <a:rPr kumimoji="1" lang="en-US" altLang="zh-TW" sz="2400" dirty="0"/>
              <a:t> element)</a:t>
            </a:r>
          </a:p>
          <a:p>
            <a:pPr lvl="2"/>
            <a:r>
              <a:rPr kumimoji="1" lang="en-US" altLang="zh-TW" sz="2000" dirty="0"/>
              <a:t>Calculation results</a:t>
            </a:r>
          </a:p>
          <a:p>
            <a:pPr lvl="2"/>
            <a:r>
              <a:rPr kumimoji="1" lang="en-US" altLang="zh-TW" sz="2000" dirty="0"/>
              <a:t>Footnotes</a:t>
            </a:r>
          </a:p>
          <a:p>
            <a:pPr lvl="2"/>
            <a:r>
              <a:rPr kumimoji="1" lang="en-US" altLang="zh-TW" sz="2000" dirty="0"/>
              <a:t>Above body section in the code, but displays at the bottom in the page</a:t>
            </a:r>
            <a:endParaRPr kumimoji="1"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2711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8229600" cy="799670"/>
          </a:xfrm>
        </p:spPr>
        <p:txBody>
          <a:bodyPr>
            <a:normAutofit/>
          </a:bodyPr>
          <a:lstStyle/>
          <a:p>
            <a:r>
              <a:rPr kumimoji="1" lang="en-US" altLang="zh-TW" sz="4000"/>
              <a:t>Table Element</a:t>
            </a:r>
            <a:r>
              <a:rPr kumimoji="1" lang="en-US" altLang="zh-TW" sz="4000" baseline="-25000"/>
              <a:t>4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b="1" dirty="0" err="1"/>
              <a:t>tr</a:t>
            </a:r>
            <a:r>
              <a:rPr kumimoji="1" lang="en-US" altLang="zh-TW" sz="2800" dirty="0"/>
              <a:t> Element </a:t>
            </a:r>
          </a:p>
          <a:p>
            <a:pPr lvl="1"/>
            <a:r>
              <a:rPr kumimoji="1" lang="en-US" altLang="zh-TW" sz="2400" dirty="0"/>
              <a:t>Defines individual table rows</a:t>
            </a:r>
          </a:p>
          <a:p>
            <a:pPr lvl="1"/>
            <a:r>
              <a:rPr kumimoji="1" lang="en-US" altLang="zh-TW" sz="2400" b="1" dirty="0" err="1"/>
              <a:t>th</a:t>
            </a:r>
            <a:r>
              <a:rPr kumimoji="1" lang="en-US" altLang="zh-TW" sz="2400" dirty="0"/>
              <a:t> Element </a:t>
            </a:r>
          </a:p>
          <a:p>
            <a:pPr lvl="2"/>
            <a:r>
              <a:rPr kumimoji="1" lang="en-US" altLang="zh-TW" sz="2000" dirty="0"/>
              <a:t>Defines a header cell</a:t>
            </a:r>
          </a:p>
          <a:p>
            <a:r>
              <a:rPr kumimoji="1" lang="en-US" altLang="zh-TW" sz="2800" b="1" dirty="0"/>
              <a:t>td</a:t>
            </a:r>
            <a:r>
              <a:rPr kumimoji="1" lang="en-US" altLang="zh-TW" sz="2800" dirty="0"/>
              <a:t> Element </a:t>
            </a:r>
          </a:p>
          <a:p>
            <a:pPr lvl="1"/>
            <a:r>
              <a:rPr kumimoji="1" lang="en-US" altLang="zh-TW" sz="2400" dirty="0"/>
              <a:t>Contains table data elements</a:t>
            </a:r>
            <a:endParaRPr kumimoji="1"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07107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000"/>
              <a:t>Table Element</a:t>
            </a:r>
            <a:r>
              <a:rPr kumimoji="1" lang="en-US" altLang="zh-TW" sz="4000" baseline="-25000"/>
              <a:t>5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rowspan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merge data cells vertically with the </a:t>
            </a:r>
            <a:r>
              <a:rPr kumimoji="1" lang="en-US" altLang="zh-TW" dirty="0" err="1"/>
              <a:t>rowspan</a:t>
            </a:r>
            <a:r>
              <a:rPr kumimoji="1" lang="en-US" altLang="zh-TW" dirty="0"/>
              <a:t> 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52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014" y="2762654"/>
            <a:ext cx="3037954" cy="38089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3284984"/>
            <a:ext cx="2956644" cy="136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625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000"/>
              <a:t>Table Element</a:t>
            </a:r>
            <a:r>
              <a:rPr kumimoji="1" lang="en-US" altLang="zh-TW" sz="4000" baseline="-25000"/>
              <a:t>6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colspan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merge data cells horizontally with the </a:t>
            </a:r>
            <a:r>
              <a:rPr kumimoji="1" lang="en-US" altLang="zh-TW" dirty="0" err="1"/>
              <a:t>colspan</a:t>
            </a:r>
            <a:r>
              <a:rPr kumimoji="1" lang="en-US" altLang="zh-TW" dirty="0"/>
              <a:t> 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53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926281"/>
            <a:ext cx="3071507" cy="32411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705" y="3386941"/>
            <a:ext cx="3120504" cy="95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045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54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3" y="749902"/>
            <a:ext cx="4036805" cy="224704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68" y="2995126"/>
            <a:ext cx="4628096" cy="324218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698" y="777280"/>
            <a:ext cx="3311004" cy="28506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064" y="3724933"/>
            <a:ext cx="3877940" cy="246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7560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49" y="2949231"/>
            <a:ext cx="6993036" cy="343389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Forms</a:t>
            </a:r>
          </a:p>
        </p:txBody>
      </p:sp>
      <p:sp>
        <p:nvSpPr>
          <p:cNvPr id="94210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41438"/>
            <a:ext cx="8001000" cy="4906962"/>
          </a:xfrm>
        </p:spPr>
        <p:txBody>
          <a:bodyPr/>
          <a:lstStyle/>
          <a:p>
            <a:pPr eaLnBrk="1" hangingPunct="1"/>
            <a:r>
              <a:rPr lang="en-US" altLang="zh-TW" dirty="0"/>
              <a:t>HTML5 provides </a:t>
            </a:r>
            <a:r>
              <a:rPr lang="en-US" altLang="zh-TW" b="1" dirty="0"/>
              <a:t>forms</a:t>
            </a:r>
            <a:r>
              <a:rPr lang="en-US" altLang="zh-TW" dirty="0"/>
              <a:t> for collecting information from users. </a:t>
            </a:r>
          </a:p>
          <a:p>
            <a:pPr lvl="1" eaLnBrk="1" hangingPunct="1">
              <a:buFont typeface="Wingdings" charset="2"/>
              <a:buChar char="§"/>
            </a:pPr>
            <a:endParaRPr lang="en-US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764" y="2276872"/>
            <a:ext cx="2667000" cy="19558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113025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8640"/>
            <a:ext cx="6437075" cy="272560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900" y="2172861"/>
            <a:ext cx="5792564" cy="435248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505184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8640"/>
            <a:ext cx="6184404" cy="261862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636912"/>
            <a:ext cx="6181278" cy="404673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010481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Forms</a:t>
            </a:r>
          </a:p>
        </p:txBody>
      </p:sp>
      <p:sp>
        <p:nvSpPr>
          <p:cNvPr id="8499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66928" indent="-457200">
              <a:defRPr/>
            </a:pPr>
            <a:r>
              <a:rPr lang="en-US" b="1" dirty="0">
                <a:solidFill>
                  <a:schemeClr val="tx2"/>
                </a:solidFill>
                <a:latin typeface="Lucida Console" pitchFamily="49" charset="0"/>
              </a:rPr>
              <a:t>method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zh-TW" alt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Attribute of the </a:t>
            </a:r>
            <a:r>
              <a:rPr lang="en-US" b="1" dirty="0">
                <a:solidFill>
                  <a:schemeClr val="tx2"/>
                </a:solidFill>
                <a:latin typeface="Lucida Console" pitchFamily="49" charset="0"/>
              </a:rPr>
              <a:t>form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zh-TW" alt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Element</a:t>
            </a:r>
          </a:p>
          <a:p>
            <a:pPr marL="966978" lvl="1" indent="-457200">
              <a:defRPr/>
            </a:pPr>
            <a:r>
              <a:rPr lang="en-US" dirty="0"/>
              <a:t>A form is defined by a </a:t>
            </a:r>
            <a:r>
              <a:rPr lang="en-US" b="1" dirty="0">
                <a:latin typeface="Lucida Console" pitchFamily="49" charset="0"/>
              </a:rPr>
              <a:t>form</a:t>
            </a:r>
            <a:r>
              <a:rPr lang="en-US" dirty="0"/>
              <a:t> element </a:t>
            </a:r>
          </a:p>
          <a:p>
            <a:pPr marL="966978" lvl="1" indent="-457200">
              <a:defRPr/>
            </a:pPr>
            <a:r>
              <a:rPr lang="en-US" dirty="0"/>
              <a:t>Attribute </a:t>
            </a:r>
            <a:r>
              <a:rPr lang="en-US" b="1" i="1" dirty="0">
                <a:latin typeface="Lucida Console" pitchFamily="49" charset="0"/>
              </a:rPr>
              <a:t>method</a:t>
            </a:r>
            <a:r>
              <a:rPr lang="en-US" dirty="0"/>
              <a:t> specifies how the form’s data is sent to the web server.</a:t>
            </a:r>
          </a:p>
          <a:p>
            <a:pPr marL="966978" lvl="1" indent="-457200">
              <a:defRPr/>
            </a:pPr>
            <a:r>
              <a:rPr lang="en-US" dirty="0"/>
              <a:t>Using </a:t>
            </a:r>
            <a:r>
              <a:rPr lang="en-US" b="1" dirty="0"/>
              <a:t>method </a:t>
            </a:r>
            <a:r>
              <a:rPr lang="en-US" b="1" dirty="0">
                <a:latin typeface="Lucida Console" pitchFamily="49" charset="0"/>
              </a:rPr>
              <a:t>= "post" </a:t>
            </a:r>
            <a:r>
              <a:rPr lang="en-US" dirty="0"/>
              <a:t>appends form data to the browser request, which contains the protocol (HTTP) and the requested resource’s URL. </a:t>
            </a:r>
          </a:p>
          <a:p>
            <a:pPr marL="966978" lvl="1" indent="-457200">
              <a:defRPr/>
            </a:pPr>
            <a:r>
              <a:rPr lang="en-US" dirty="0"/>
              <a:t>The other possible value, </a:t>
            </a:r>
            <a:r>
              <a:rPr lang="en-US" b="1" dirty="0"/>
              <a:t>method </a:t>
            </a:r>
            <a:r>
              <a:rPr lang="en-US" b="1" dirty="0">
                <a:latin typeface="Lucida Console" pitchFamily="49" charset="0"/>
              </a:rPr>
              <a:t>= "get"</a:t>
            </a:r>
            <a:r>
              <a:rPr lang="en-US" dirty="0"/>
              <a:t>, appends the form data directly to the end of the URL of the script, where it’s visible in the </a:t>
            </a:r>
            <a:r>
              <a:rPr lang="en-US" b="1" dirty="0"/>
              <a:t>browser’s Address field</a:t>
            </a:r>
            <a:r>
              <a:rPr lang="en-US" dirty="0"/>
              <a:t>.</a:t>
            </a:r>
          </a:p>
          <a:p>
            <a:pPr marL="966978" lvl="1" indent="-457200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6643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Forms</a:t>
            </a:r>
          </a:p>
        </p:txBody>
      </p:sp>
      <p:sp>
        <p:nvSpPr>
          <p:cNvPr id="8499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0342" indent="-457200">
              <a:spcBef>
                <a:spcPts val="324"/>
              </a:spcBef>
              <a:defRPr/>
            </a:pPr>
            <a:r>
              <a:rPr lang="en-US" b="1" dirty="0">
                <a:solidFill>
                  <a:schemeClr val="tx2"/>
                </a:solidFill>
                <a:latin typeface="Lucida Console" pitchFamily="49" charset="0"/>
              </a:rPr>
              <a:t>action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dirty="0"/>
              <a:t>Attribute of the</a:t>
            </a:r>
            <a:r>
              <a:rPr lang="en-US" b="1" dirty="0"/>
              <a:t> </a:t>
            </a:r>
            <a:r>
              <a:rPr lang="en-US" b="1" dirty="0">
                <a:solidFill>
                  <a:schemeClr val="tx2"/>
                </a:solidFill>
                <a:latin typeface="Lucida Console" pitchFamily="49" charset="0"/>
              </a:rPr>
              <a:t>form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dirty="0"/>
              <a:t>Element</a:t>
            </a:r>
          </a:p>
          <a:p>
            <a:pPr marL="850392" lvl="1" indent="-457200">
              <a:spcBef>
                <a:spcPts val="324"/>
              </a:spcBef>
              <a:defRPr/>
            </a:pPr>
            <a:r>
              <a:rPr lang="en-US" dirty="0"/>
              <a:t>The </a:t>
            </a:r>
            <a:r>
              <a:rPr lang="en-US" b="1" dirty="0">
                <a:latin typeface="Lucida Console" pitchFamily="49" charset="0"/>
              </a:rPr>
              <a:t>action</a:t>
            </a:r>
            <a:r>
              <a:rPr lang="en-US" dirty="0"/>
              <a:t> attribute of the form element specifies the script to which the form data will be sent.</a:t>
            </a:r>
          </a:p>
          <a:p>
            <a:pPr marL="850392" lvl="1" indent="-457200">
              <a:spcBef>
                <a:spcPts val="324"/>
              </a:spcBef>
              <a:defRPr/>
            </a:pPr>
            <a:r>
              <a:rPr lang="en-US" dirty="0"/>
              <a:t>Since we haven’t introduced server-side programming yet, we set this attribute to </a:t>
            </a:r>
            <a:r>
              <a:rPr lang="en-US" dirty="0">
                <a:latin typeface="Lucida Console" pitchFamily="49" charset="0"/>
              </a:rPr>
              <a:t>http://www.deitel.com</a:t>
            </a:r>
            <a:r>
              <a:rPr lang="en-US" dirty="0"/>
              <a:t> for now.</a:t>
            </a:r>
          </a:p>
          <a:p>
            <a:pPr marL="850392" lvl="1" indent="-457200">
              <a:spcBef>
                <a:spcPts val="324"/>
              </a:spcBef>
              <a:defRPr/>
            </a:pPr>
            <a:endParaRPr lang="en-US" b="1" dirty="0">
              <a:latin typeface="Lucida Console" pitchFamily="49" charset="0"/>
            </a:endParaRPr>
          </a:p>
          <a:p>
            <a:pPr marL="850392" lvl="1" indent="-457200">
              <a:spcBef>
                <a:spcPts val="324"/>
              </a:spcBef>
              <a:defRPr/>
            </a:pPr>
            <a:r>
              <a:rPr lang="en-US" b="1" dirty="0">
                <a:latin typeface="Lucida Console" pitchFamily="49" charset="0"/>
              </a:rPr>
              <a:t>input</a:t>
            </a:r>
            <a:r>
              <a:rPr lang="en-US" dirty="0"/>
              <a:t> elements that specify data to provide to the script that processes the form</a:t>
            </a:r>
          </a:p>
          <a:p>
            <a:pPr marL="850392" lvl="1" indent="-457200">
              <a:spcBef>
                <a:spcPts val="324"/>
              </a:spcBef>
              <a:defRPr/>
            </a:pPr>
            <a:r>
              <a:rPr lang="en-US" dirty="0"/>
              <a:t>An input’s type is determined by its </a:t>
            </a:r>
            <a:r>
              <a:rPr lang="en-US" b="1" dirty="0">
                <a:latin typeface="Lucida Console" pitchFamily="49" charset="0"/>
              </a:rPr>
              <a:t>type</a:t>
            </a:r>
            <a:r>
              <a:rPr lang="en-US" b="1" dirty="0"/>
              <a:t> attribute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29882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CBAC7F-96D9-4805-BD9C-29E931DF6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Elements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元素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EC85F8-9646-4546-9C57-671B2E19B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/>
              <a:t>Three words usually used in an HTML document:  </a:t>
            </a:r>
          </a:p>
          <a:p>
            <a:pPr lvl="1"/>
            <a:r>
              <a:rPr lang="en-US" altLang="zh-TW" sz="1800" dirty="0"/>
              <a:t>'Tags', 'Attributes' and 'Elements’</a:t>
            </a:r>
          </a:p>
          <a:p>
            <a:r>
              <a:rPr lang="en-US" altLang="zh-TW" sz="2000" dirty="0"/>
              <a:t>'</a:t>
            </a:r>
            <a:r>
              <a:rPr lang="en-US" altLang="zh-TW" sz="2000" b="1" dirty="0"/>
              <a:t>Elements</a:t>
            </a:r>
            <a:r>
              <a:rPr lang="en-US" altLang="zh-TW" sz="2000" dirty="0"/>
              <a:t>' are the pieces themselves, i.e. a </a:t>
            </a:r>
            <a:r>
              <a:rPr lang="en-US" altLang="zh-TW" sz="2000" b="1" dirty="0"/>
              <a:t>paragraph</a:t>
            </a:r>
            <a:r>
              <a:rPr lang="en-US" altLang="zh-TW" sz="2000" dirty="0"/>
              <a:t> is an element, or a </a:t>
            </a:r>
            <a:r>
              <a:rPr lang="en-US" altLang="zh-TW" sz="2000" b="1" dirty="0"/>
              <a:t>header</a:t>
            </a:r>
            <a:r>
              <a:rPr lang="en-US" altLang="zh-TW" sz="2000" dirty="0"/>
              <a:t> is an element, even the </a:t>
            </a:r>
            <a:r>
              <a:rPr lang="en-US" altLang="zh-TW" sz="2000" b="1" dirty="0"/>
              <a:t>body</a:t>
            </a:r>
            <a:r>
              <a:rPr lang="en-US" altLang="zh-TW" sz="2000" dirty="0"/>
              <a:t> is an element.  </a:t>
            </a:r>
          </a:p>
          <a:p>
            <a:r>
              <a:rPr lang="en-US" altLang="zh-TW" sz="2000" dirty="0"/>
              <a:t>Most elements can </a:t>
            </a:r>
            <a:r>
              <a:rPr lang="en-US" altLang="zh-TW" sz="2000" b="1" dirty="0"/>
              <a:t>contain other elements</a:t>
            </a:r>
            <a:r>
              <a:rPr lang="en-US" altLang="zh-TW" sz="2000" dirty="0"/>
              <a:t>, </a:t>
            </a:r>
          </a:p>
          <a:p>
            <a:pPr lvl="1"/>
            <a:r>
              <a:rPr lang="en-US" altLang="zh-TW" sz="1800" dirty="0"/>
              <a:t>as the </a:t>
            </a:r>
            <a:r>
              <a:rPr lang="en-US" altLang="zh-TW" sz="1800" b="1" dirty="0"/>
              <a:t>body</a:t>
            </a:r>
            <a:r>
              <a:rPr lang="en-US" altLang="zh-TW" sz="1800" dirty="0"/>
              <a:t> element would contain </a:t>
            </a:r>
            <a:r>
              <a:rPr lang="en-US" altLang="zh-TW" sz="1800" b="1" dirty="0"/>
              <a:t>header</a:t>
            </a:r>
            <a:r>
              <a:rPr lang="en-US" altLang="zh-TW" sz="1800" dirty="0"/>
              <a:t> elements, </a:t>
            </a:r>
            <a:r>
              <a:rPr lang="en-US" altLang="zh-TW" sz="1800" b="1" dirty="0"/>
              <a:t>paragraph</a:t>
            </a:r>
            <a:r>
              <a:rPr lang="en-US" altLang="zh-TW" sz="1800" dirty="0"/>
              <a:t> elements</a:t>
            </a:r>
          </a:p>
          <a:p>
            <a:r>
              <a:rPr lang="en-US" altLang="zh-TW" sz="2200" dirty="0"/>
              <a:t>This structure is what we computer scientists call a "</a:t>
            </a:r>
            <a:r>
              <a:rPr lang="en-US" altLang="zh-TW" sz="2200" b="1" dirty="0"/>
              <a:t>tree</a:t>
            </a:r>
            <a:r>
              <a:rPr lang="en-US" altLang="zh-TW" sz="2200" dirty="0"/>
              <a:t>"</a:t>
            </a:r>
            <a:endParaRPr lang="zh-TW" altLang="en-US" sz="2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E418F64-EBD1-491E-8956-B807E65C3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638AB48-182A-4FBB-B342-CAF034F54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4581128"/>
            <a:ext cx="4379763" cy="205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7201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Forms</a:t>
            </a:r>
          </a:p>
        </p:txBody>
      </p:sp>
      <p:sp>
        <p:nvSpPr>
          <p:cNvPr id="8602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2628">
              <a:lnSpc>
                <a:spcPct val="80000"/>
              </a:lnSpc>
              <a:defRPr/>
            </a:pPr>
            <a:r>
              <a:rPr lang="en-US" b="1" dirty="0">
                <a:solidFill>
                  <a:schemeClr val="tx2"/>
                </a:solidFill>
                <a:latin typeface="Lucida Console" pitchFamily="49" charset="0"/>
              </a:rPr>
              <a:t>text</a:t>
            </a:r>
            <a:r>
              <a:rPr lang="en-US" dirty="0">
                <a:solidFill>
                  <a:schemeClr val="tx2"/>
                </a:solidFill>
                <a:latin typeface="Lucida Console" pitchFamily="49" charset="0"/>
              </a:rPr>
              <a:t> input</a:t>
            </a:r>
            <a:r>
              <a:rPr lang="en-US" dirty="0">
                <a:latin typeface="Lucida Console" pitchFamily="49" charset="0"/>
              </a:rPr>
              <a:t> </a:t>
            </a:r>
            <a:r>
              <a:rPr lang="en-US" dirty="0"/>
              <a:t>Element</a:t>
            </a:r>
          </a:p>
          <a:p>
            <a:pPr marL="852678" lvl="1">
              <a:lnSpc>
                <a:spcPct val="80000"/>
              </a:lnSpc>
              <a:defRPr/>
            </a:pPr>
            <a:r>
              <a:rPr lang="en-US" dirty="0"/>
              <a:t>The </a:t>
            </a:r>
            <a:r>
              <a:rPr lang="en-US" b="1" dirty="0">
                <a:latin typeface="Lucida Console" pitchFamily="49" charset="0"/>
              </a:rPr>
              <a:t>text</a:t>
            </a:r>
            <a:r>
              <a:rPr lang="en-US" dirty="0"/>
              <a:t> </a:t>
            </a:r>
            <a:r>
              <a:rPr lang="en-US" dirty="0">
                <a:latin typeface="Lucida Console" pitchFamily="49" charset="0"/>
              </a:rPr>
              <a:t>input</a:t>
            </a:r>
            <a:r>
              <a:rPr lang="en-US" dirty="0"/>
              <a:t> inserts a text field into the form, which allows the user to input data.</a:t>
            </a:r>
          </a:p>
          <a:p>
            <a:pPr marL="852678" lvl="1">
              <a:lnSpc>
                <a:spcPct val="80000"/>
              </a:lnSpc>
              <a:defRPr/>
            </a:pPr>
            <a:r>
              <a:rPr lang="en-US" dirty="0"/>
              <a:t>The </a:t>
            </a:r>
            <a:r>
              <a:rPr lang="en-US" b="1" dirty="0">
                <a:latin typeface="Lucida Console" pitchFamily="49" charset="0"/>
              </a:rPr>
              <a:t>label</a:t>
            </a:r>
            <a:r>
              <a:rPr lang="en-US" dirty="0"/>
              <a:t> element provides users with information about the input element’s purpose</a:t>
            </a:r>
          </a:p>
          <a:p>
            <a:pPr marL="852678" lvl="1">
              <a:lnSpc>
                <a:spcPct val="80000"/>
              </a:lnSpc>
              <a:defRPr/>
            </a:pPr>
            <a:r>
              <a:rPr lang="en-US" dirty="0"/>
              <a:t>The </a:t>
            </a:r>
            <a:r>
              <a:rPr lang="en-US" b="1" dirty="0">
                <a:latin typeface="Lucida Console" pitchFamily="49" charset="0"/>
              </a:rPr>
              <a:t>size</a:t>
            </a:r>
            <a:r>
              <a:rPr lang="en-US" dirty="0"/>
              <a:t> attribute specifies the number of characters visible in the text field.</a:t>
            </a:r>
          </a:p>
          <a:p>
            <a:pPr marL="852678" lvl="1">
              <a:lnSpc>
                <a:spcPct val="80000"/>
              </a:lnSpc>
              <a:defRPr/>
            </a:pPr>
            <a:r>
              <a:rPr lang="en-US" dirty="0"/>
              <a:t>Optional attribute </a:t>
            </a:r>
            <a:r>
              <a:rPr lang="en-US" b="1" dirty="0">
                <a:latin typeface="Lucida Console" pitchFamily="49" charset="0"/>
              </a:rPr>
              <a:t>maxlength</a:t>
            </a:r>
            <a:r>
              <a:rPr lang="en-US" dirty="0"/>
              <a:t> limits the number of characters input into a text field.</a:t>
            </a:r>
          </a:p>
        </p:txBody>
      </p:sp>
    </p:spTree>
    <p:extLst>
      <p:ext uri="{BB962C8B-B14F-4D97-AF65-F5344CB8AC3E}">
        <p14:creationId xmlns:p14="http://schemas.microsoft.com/office/powerpoint/2010/main" val="3629279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Forms</a:t>
            </a:r>
          </a:p>
        </p:txBody>
      </p:sp>
      <p:sp>
        <p:nvSpPr>
          <p:cNvPr id="8602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36042">
              <a:lnSpc>
                <a:spcPct val="80000"/>
              </a:lnSpc>
              <a:spcBef>
                <a:spcPts val="324"/>
              </a:spcBef>
              <a:defRPr/>
            </a:pPr>
            <a:r>
              <a:rPr lang="en-US" b="1" dirty="0">
                <a:solidFill>
                  <a:schemeClr val="tx2"/>
                </a:solidFill>
                <a:latin typeface="Lucida Console" pitchFamily="49" charset="0"/>
              </a:rPr>
              <a:t>submit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tx2"/>
                </a:solidFill>
                <a:latin typeface="Lucida Console" pitchFamily="49" charset="0"/>
              </a:rPr>
              <a:t>reset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  <a:latin typeface="Lucida Console" pitchFamily="49" charset="0"/>
              </a:rPr>
              <a:t>input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Element</a:t>
            </a:r>
            <a:endParaRPr lang="en-US" sz="2800" dirty="0"/>
          </a:p>
          <a:p>
            <a:pPr marL="736092" lvl="1">
              <a:lnSpc>
                <a:spcPct val="80000"/>
              </a:lnSpc>
              <a:spcBef>
                <a:spcPts val="324"/>
              </a:spcBef>
              <a:defRPr/>
            </a:pPr>
            <a:r>
              <a:rPr lang="en-US" dirty="0"/>
              <a:t>The </a:t>
            </a:r>
            <a:r>
              <a:rPr lang="en-US" b="1" dirty="0">
                <a:latin typeface="Lucida Console" pitchFamily="49" charset="0"/>
              </a:rPr>
              <a:t>submit</a:t>
            </a:r>
            <a:r>
              <a:rPr lang="en-US" dirty="0">
                <a:latin typeface="Lucida Console" pitchFamily="49" charset="0"/>
              </a:rPr>
              <a:t> input </a:t>
            </a:r>
            <a:r>
              <a:rPr lang="en-US" dirty="0"/>
              <a:t>element is a </a:t>
            </a:r>
            <a:r>
              <a:rPr lang="en-US" b="1" dirty="0"/>
              <a:t>button</a:t>
            </a:r>
            <a:r>
              <a:rPr lang="en-US" dirty="0"/>
              <a:t>. </a:t>
            </a:r>
          </a:p>
          <a:p>
            <a:pPr marL="1136142" lvl="2">
              <a:lnSpc>
                <a:spcPct val="80000"/>
              </a:lnSpc>
              <a:spcBef>
                <a:spcPts val="324"/>
              </a:spcBef>
              <a:defRPr/>
            </a:pPr>
            <a:r>
              <a:rPr lang="en-US" dirty="0"/>
              <a:t>When the submit button is </a:t>
            </a:r>
            <a:r>
              <a:rPr lang="en-US" b="1" dirty="0"/>
              <a:t>pressed</a:t>
            </a:r>
            <a:r>
              <a:rPr lang="en-US" dirty="0"/>
              <a:t>, the form’s data is sent to the location specified in the form’s </a:t>
            </a:r>
            <a:r>
              <a:rPr lang="en-US" b="1" dirty="0"/>
              <a:t>action</a:t>
            </a:r>
            <a:r>
              <a:rPr lang="en-US" dirty="0"/>
              <a:t> attribute. </a:t>
            </a:r>
          </a:p>
          <a:p>
            <a:pPr marL="1136142" lvl="2">
              <a:lnSpc>
                <a:spcPct val="80000"/>
              </a:lnSpc>
              <a:spcBef>
                <a:spcPts val="324"/>
              </a:spcBef>
              <a:defRPr/>
            </a:pPr>
            <a:r>
              <a:rPr lang="en-US" dirty="0"/>
              <a:t>The </a:t>
            </a:r>
            <a:r>
              <a:rPr lang="en-US" b="1" dirty="0">
                <a:latin typeface="Lucida Console" pitchFamily="49" charset="0"/>
              </a:rPr>
              <a:t>value</a:t>
            </a:r>
            <a:r>
              <a:rPr lang="en-US" dirty="0"/>
              <a:t> attribute sets the </a:t>
            </a:r>
            <a:r>
              <a:rPr lang="en-US" b="1" dirty="0"/>
              <a:t>text displayed</a:t>
            </a:r>
            <a:r>
              <a:rPr lang="en-US" dirty="0"/>
              <a:t> on the button. </a:t>
            </a:r>
          </a:p>
          <a:p>
            <a:pPr marL="736092" lvl="1">
              <a:lnSpc>
                <a:spcPct val="80000"/>
              </a:lnSpc>
              <a:spcBef>
                <a:spcPts val="324"/>
              </a:spcBef>
              <a:defRPr/>
            </a:pPr>
            <a:endParaRPr lang="en-US" dirty="0"/>
          </a:p>
          <a:p>
            <a:pPr marL="736092" lvl="1">
              <a:lnSpc>
                <a:spcPct val="80000"/>
              </a:lnSpc>
              <a:spcBef>
                <a:spcPts val="324"/>
              </a:spcBef>
              <a:defRPr/>
            </a:pPr>
            <a:r>
              <a:rPr lang="en-US" dirty="0"/>
              <a:t>The </a:t>
            </a:r>
            <a:r>
              <a:rPr lang="en-US" b="1" dirty="0">
                <a:latin typeface="Lucida Console" pitchFamily="49" charset="0"/>
              </a:rPr>
              <a:t>reset</a:t>
            </a:r>
            <a:r>
              <a:rPr lang="en-US" dirty="0"/>
              <a:t> input element allows a user to reset all form elements to their default values.</a:t>
            </a:r>
          </a:p>
        </p:txBody>
      </p:sp>
    </p:spTree>
    <p:extLst>
      <p:ext uri="{BB962C8B-B14F-4D97-AF65-F5344CB8AC3E}">
        <p14:creationId xmlns:p14="http://schemas.microsoft.com/office/powerpoint/2010/main" val="5266688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Forms</a:t>
            </a:r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276872"/>
            <a:ext cx="4191226" cy="4300736"/>
          </a:xfrm>
        </p:spPr>
      </p:pic>
      <p:sp>
        <p:nvSpPr>
          <p:cNvPr id="4" name="矩形 3"/>
          <p:cNvSpPr/>
          <p:nvPr/>
        </p:nvSpPr>
        <p:spPr>
          <a:xfrm>
            <a:off x="827584" y="1628800"/>
            <a:ext cx="45913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TW" sz="2800"/>
              <a:t>Additional Form Elements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09391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04864"/>
            <a:ext cx="6520780" cy="408842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225624"/>
            <a:ext cx="3937446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54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Forms</a:t>
            </a:r>
          </a:p>
        </p:txBody>
      </p:sp>
      <p:sp>
        <p:nvSpPr>
          <p:cNvPr id="8602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2628">
              <a:lnSpc>
                <a:spcPct val="80000"/>
              </a:lnSpc>
              <a:defRPr/>
            </a:pPr>
            <a:r>
              <a:rPr lang="en-US" dirty="0"/>
              <a:t>The </a:t>
            </a:r>
            <a:r>
              <a:rPr lang="en-US" b="1" dirty="0">
                <a:solidFill>
                  <a:schemeClr val="tx2"/>
                </a:solidFill>
                <a:latin typeface="Lucida Console" pitchFamily="49" charset="0"/>
              </a:rPr>
              <a:t>textarea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element inserts a </a:t>
            </a:r>
            <a:r>
              <a:rPr lang="en-US" b="1" dirty="0">
                <a:solidFill>
                  <a:schemeClr val="tx2"/>
                </a:solidFill>
              </a:rPr>
              <a:t>multiline</a:t>
            </a:r>
            <a:r>
              <a:rPr lang="en-US" i="1" dirty="0">
                <a:solidFill>
                  <a:schemeClr val="tx2"/>
                </a:solidFill>
              </a:rPr>
              <a:t> </a:t>
            </a:r>
            <a:r>
              <a:rPr lang="en-US" dirty="0"/>
              <a:t>text area into the form. </a:t>
            </a:r>
          </a:p>
          <a:p>
            <a:pPr marL="852678" lvl="1">
              <a:lnSpc>
                <a:spcPct val="80000"/>
              </a:lnSpc>
              <a:defRPr/>
            </a:pPr>
            <a:r>
              <a:rPr lang="en-US" dirty="0"/>
              <a:t>The number of rows is specified with the </a:t>
            </a:r>
            <a:r>
              <a:rPr lang="en-US" b="1" dirty="0">
                <a:latin typeface="Lucida Console" pitchFamily="49" charset="0"/>
              </a:rPr>
              <a:t>rows</a:t>
            </a:r>
            <a:r>
              <a:rPr lang="en-US" dirty="0"/>
              <a:t> attribute, and the number of columns (i.e., characters per line) with the </a:t>
            </a:r>
            <a:r>
              <a:rPr lang="en-US" b="1" dirty="0">
                <a:latin typeface="Lucida Console" pitchFamily="49" charset="0"/>
              </a:rPr>
              <a:t>cols</a:t>
            </a:r>
            <a:r>
              <a:rPr lang="en-US" dirty="0"/>
              <a:t> attribute. </a:t>
            </a:r>
          </a:p>
          <a:p>
            <a:pPr marL="452628">
              <a:lnSpc>
                <a:spcPct val="80000"/>
              </a:lnSpc>
              <a:defRPr/>
            </a:pPr>
            <a:endParaRPr lang="en-US" dirty="0"/>
          </a:p>
          <a:p>
            <a:pPr marL="452628">
              <a:lnSpc>
                <a:spcPct val="80000"/>
              </a:lnSpc>
              <a:defRPr/>
            </a:pPr>
            <a:r>
              <a:rPr lang="en-US" dirty="0"/>
              <a:t>The </a:t>
            </a:r>
            <a:r>
              <a:rPr lang="en-US" b="1" dirty="0">
                <a:solidFill>
                  <a:schemeClr val="tx2"/>
                </a:solidFill>
              </a:rPr>
              <a:t>password</a:t>
            </a:r>
            <a:r>
              <a:rPr lang="en-US" dirty="0"/>
              <a:t> input inserts a password box into a form.</a:t>
            </a:r>
          </a:p>
          <a:p>
            <a:pPr marL="852678" lvl="1">
              <a:lnSpc>
                <a:spcPct val="80000"/>
              </a:lnSpc>
              <a:defRPr/>
            </a:pPr>
            <a:r>
              <a:rPr lang="en-US" sz="1800" dirty="0"/>
              <a:t>Allows users to enter sensitive information, such as </a:t>
            </a:r>
            <a:r>
              <a:rPr lang="en-US" sz="1800" b="1" dirty="0"/>
              <a:t>credit card numbers </a:t>
            </a:r>
            <a:r>
              <a:rPr lang="en-US" sz="1800" dirty="0"/>
              <a:t>and </a:t>
            </a:r>
            <a:r>
              <a:rPr lang="en-US" sz="1800" b="1" dirty="0"/>
              <a:t>passwords</a:t>
            </a:r>
            <a:r>
              <a:rPr lang="en-US" sz="1800" dirty="0"/>
              <a:t>, by “masking” the information input with another character, usually asterisks.</a:t>
            </a:r>
          </a:p>
          <a:p>
            <a:pPr marL="852678" lvl="1">
              <a:lnSpc>
                <a:spcPct val="80000"/>
              </a:lnSpc>
              <a:defRPr/>
            </a:pPr>
            <a:r>
              <a:rPr lang="en-US" sz="1800" dirty="0"/>
              <a:t>The actual value input is sent to the web server, not the asterisks that mask the input.</a:t>
            </a:r>
          </a:p>
        </p:txBody>
      </p:sp>
    </p:spTree>
    <p:extLst>
      <p:ext uri="{BB962C8B-B14F-4D97-AF65-F5344CB8AC3E}">
        <p14:creationId xmlns:p14="http://schemas.microsoft.com/office/powerpoint/2010/main" val="13717073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875" y="1772816"/>
            <a:ext cx="5932264" cy="435385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548680"/>
            <a:ext cx="5022558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366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Forms</a:t>
            </a:r>
          </a:p>
        </p:txBody>
      </p:sp>
      <p:sp>
        <p:nvSpPr>
          <p:cNvPr id="8602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2628">
              <a:lnSpc>
                <a:spcPct val="80000"/>
              </a:lnSpc>
              <a:defRPr/>
            </a:pPr>
            <a:r>
              <a:rPr lang="en-US" sz="2800" dirty="0"/>
              <a:t>The </a:t>
            </a:r>
            <a:r>
              <a:rPr lang="en-US" sz="2800" b="1" dirty="0">
                <a:solidFill>
                  <a:schemeClr val="tx2"/>
                </a:solidFill>
              </a:rPr>
              <a:t>checkbox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/>
              <a:t>input element enables users to select and option.</a:t>
            </a:r>
          </a:p>
          <a:p>
            <a:pPr marL="852678" lvl="1">
              <a:lnSpc>
                <a:spcPct val="80000"/>
              </a:lnSpc>
              <a:defRPr/>
            </a:pPr>
            <a:r>
              <a:rPr lang="en-US" sz="2400" dirty="0"/>
              <a:t>When the checkbox is selected, a </a:t>
            </a:r>
            <a:r>
              <a:rPr lang="en-US" sz="2400" b="1" dirty="0"/>
              <a:t>check mark </a:t>
            </a:r>
            <a:r>
              <a:rPr lang="en-US" sz="2400" dirty="0"/>
              <a:t>appears in the checkbox . Otherwise, the checkbox is empty</a:t>
            </a:r>
          </a:p>
          <a:p>
            <a:pPr marL="852678" lvl="1">
              <a:lnSpc>
                <a:spcPct val="80000"/>
              </a:lnSpc>
              <a:defRPr/>
            </a:pPr>
            <a:r>
              <a:rPr lang="en-US" sz="2400" dirty="0"/>
              <a:t>checkboxes can be used individually and in groups. checkboxes that are part of the </a:t>
            </a:r>
            <a:r>
              <a:rPr lang="en-US" sz="2400" b="1" dirty="0"/>
              <a:t>same group </a:t>
            </a:r>
            <a:r>
              <a:rPr lang="en-US" sz="2400" dirty="0"/>
              <a:t>have </a:t>
            </a:r>
            <a:r>
              <a:rPr lang="en-US" sz="2400" b="1" dirty="0"/>
              <a:t>the same name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005010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8" y="2060848"/>
            <a:ext cx="5005798" cy="388843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967880"/>
            <a:ext cx="4243030" cy="299769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88640"/>
            <a:ext cx="6099454" cy="168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011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Forms</a:t>
            </a:r>
          </a:p>
        </p:txBody>
      </p:sp>
      <p:sp>
        <p:nvSpPr>
          <p:cNvPr id="9011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2628">
              <a:lnSpc>
                <a:spcPct val="90000"/>
              </a:lnSpc>
              <a:defRPr/>
            </a:pPr>
            <a:r>
              <a:rPr lang="en-US" sz="2800" b="1" dirty="0">
                <a:solidFill>
                  <a:schemeClr val="tx2"/>
                </a:solidFill>
                <a:latin typeface="Lucida Console" pitchFamily="49" charset="0"/>
              </a:rPr>
              <a:t>radio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/>
              <a:t>buttons are similar to</a:t>
            </a:r>
            <a:r>
              <a:rPr lang="en-US" sz="2800" dirty="0">
                <a:latin typeface="Lucida Console" pitchFamily="49" charset="0"/>
              </a:rPr>
              <a:t> </a:t>
            </a:r>
            <a:r>
              <a:rPr lang="en-US" sz="2800" b="1" dirty="0">
                <a:latin typeface="Lucida Console" pitchFamily="49" charset="0"/>
              </a:rPr>
              <a:t>checkbox</a:t>
            </a:r>
            <a:r>
              <a:rPr lang="en-US" sz="2800" b="1" dirty="0"/>
              <a:t>es</a:t>
            </a:r>
            <a:r>
              <a:rPr lang="en-US" sz="2800" dirty="0"/>
              <a:t>, except that </a:t>
            </a:r>
            <a:r>
              <a:rPr lang="en-US" sz="2800" b="1" dirty="0"/>
              <a:t>only one </a:t>
            </a:r>
            <a:r>
              <a:rPr lang="en-US" sz="2800" dirty="0"/>
              <a:t>radio button </a:t>
            </a:r>
            <a:r>
              <a:rPr lang="en-US" sz="2800" b="1" dirty="0"/>
              <a:t>in a group </a:t>
            </a:r>
            <a:r>
              <a:rPr lang="en-US" sz="2800" dirty="0"/>
              <a:t>can be selected at any time.</a:t>
            </a:r>
          </a:p>
          <a:p>
            <a:pPr marL="678942" lvl="1" indent="-342900">
              <a:lnSpc>
                <a:spcPct val="90000"/>
              </a:lnSpc>
              <a:spcBef>
                <a:spcPts val="324"/>
              </a:spcBef>
              <a:defRPr/>
            </a:pPr>
            <a:r>
              <a:rPr lang="en-US" sz="2400" dirty="0"/>
              <a:t>All radio buttons in a group have the </a:t>
            </a:r>
            <a:r>
              <a:rPr lang="en-US" sz="2400" b="1" dirty="0"/>
              <a:t>same name </a:t>
            </a:r>
            <a:r>
              <a:rPr lang="en-US" sz="2400" dirty="0"/>
              <a:t>attribute but </a:t>
            </a:r>
            <a:r>
              <a:rPr lang="en-US" sz="2400" b="1" dirty="0"/>
              <a:t>different value attributes</a:t>
            </a:r>
            <a:r>
              <a:rPr lang="en-US" sz="2400" dirty="0"/>
              <a:t>.</a:t>
            </a:r>
          </a:p>
          <a:p>
            <a:pPr marL="452628">
              <a:lnSpc>
                <a:spcPct val="90000"/>
              </a:lnSpc>
              <a:defRPr/>
            </a:pPr>
            <a:endParaRPr lang="en-US" sz="2800" dirty="0"/>
          </a:p>
          <a:p>
            <a:pPr marL="452628">
              <a:lnSpc>
                <a:spcPct val="90000"/>
              </a:lnSpc>
              <a:defRPr/>
            </a:pPr>
            <a:r>
              <a:rPr lang="en-US" sz="2800" dirty="0"/>
              <a:t>The </a:t>
            </a:r>
            <a:r>
              <a:rPr lang="en-US" sz="2800" b="1" dirty="0">
                <a:solidFill>
                  <a:schemeClr val="tx2"/>
                </a:solidFill>
                <a:latin typeface="Lucida Console" pitchFamily="49" charset="0"/>
              </a:rPr>
              <a:t>select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/>
              <a:t>input provides a drop-down list of items.</a:t>
            </a:r>
          </a:p>
          <a:p>
            <a:pPr marL="678942" lvl="1" indent="-342900">
              <a:lnSpc>
                <a:spcPct val="90000"/>
              </a:lnSpc>
              <a:spcBef>
                <a:spcPts val="324"/>
              </a:spcBef>
              <a:defRPr/>
            </a:pPr>
            <a:r>
              <a:rPr lang="en-US" sz="2400" dirty="0"/>
              <a:t>The </a:t>
            </a:r>
            <a:r>
              <a:rPr lang="en-US" sz="2400" b="1" i="1" dirty="0">
                <a:latin typeface="Lucida Console" pitchFamily="49" charset="0"/>
              </a:rPr>
              <a:t>name</a:t>
            </a:r>
            <a:r>
              <a:rPr lang="en-US" sz="2400" dirty="0"/>
              <a:t> attribute identifies the drop-down list.</a:t>
            </a:r>
          </a:p>
          <a:p>
            <a:pPr marL="678942" lvl="1" indent="-342900">
              <a:lnSpc>
                <a:spcPct val="90000"/>
              </a:lnSpc>
              <a:spcBef>
                <a:spcPts val="324"/>
              </a:spcBef>
              <a:defRPr/>
            </a:pPr>
            <a:r>
              <a:rPr lang="en-US" sz="2400" dirty="0"/>
              <a:t>The </a:t>
            </a:r>
            <a:r>
              <a:rPr lang="en-US" sz="2400" b="1" i="1" dirty="0">
                <a:latin typeface="Lucida Console" pitchFamily="49" charset="0"/>
              </a:rPr>
              <a:t>option</a:t>
            </a:r>
            <a:r>
              <a:rPr lang="en-US" sz="2400" dirty="0"/>
              <a:t> element adds items to the drop-down list.</a:t>
            </a:r>
          </a:p>
        </p:txBody>
      </p:sp>
    </p:spTree>
    <p:extLst>
      <p:ext uri="{BB962C8B-B14F-4D97-AF65-F5344CB8AC3E}">
        <p14:creationId xmlns:p14="http://schemas.microsoft.com/office/powerpoint/2010/main" val="15595457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Forms</a:t>
            </a:r>
            <a:endParaRPr kumimoji="1"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916832"/>
            <a:ext cx="7886700" cy="1638300"/>
          </a:xfr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3789040"/>
            <a:ext cx="78105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7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agram of an element">
            <a:extLst>
              <a:ext uri="{FF2B5EF4-FFF2-40B4-BE49-F238E27FC236}">
                <a16:creationId xmlns:a16="http://schemas.microsoft.com/office/drawing/2014/main" id="{EA54DE2D-100D-4C1D-9FA2-058E4E1C0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420888"/>
            <a:ext cx="3186031" cy="173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085A4C5-8147-495D-97F3-53DC504CC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Tags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962E21-336A-4D60-9428-744A6D5D1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Tags are not the elements themselves, rather they're the text you use to tell the computer </a:t>
            </a:r>
            <a:r>
              <a:rPr lang="en-US" altLang="zh-TW" b="1" dirty="0"/>
              <a:t>where an element begins and ends</a:t>
            </a:r>
          </a:p>
          <a:p>
            <a:endParaRPr lang="en-US" altLang="zh-TW" b="1" dirty="0"/>
          </a:p>
          <a:p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Most tags have </a:t>
            </a:r>
            <a:r>
              <a:rPr lang="en-US" altLang="zh-TW" b="1" dirty="0"/>
              <a:t>open</a:t>
            </a:r>
            <a:r>
              <a:rPr lang="en-US" altLang="zh-TW" dirty="0"/>
              <a:t> and </a:t>
            </a:r>
            <a:r>
              <a:rPr lang="en-US" altLang="zh-TW" b="1" dirty="0"/>
              <a:t>close</a:t>
            </a:r>
            <a:r>
              <a:rPr lang="en-US" altLang="zh-TW" dirty="0"/>
              <a:t> versions, but there are some exception ones.  </a:t>
            </a:r>
          </a:p>
          <a:p>
            <a:pPr lvl="1"/>
            <a:r>
              <a:rPr lang="en-US" altLang="zh-TW" dirty="0"/>
              <a:t>refer to the exception ones as "</a:t>
            </a:r>
            <a:r>
              <a:rPr lang="en-US" altLang="zh-TW" b="1" dirty="0"/>
              <a:t>self closing</a:t>
            </a:r>
            <a:r>
              <a:rPr lang="en-US" altLang="zh-TW" dirty="0"/>
              <a:t>" tags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57C6273-0B96-4225-8645-1012C07A2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C3C6EEF-D114-4A1E-805C-5BB2DD07796F}"/>
              </a:ext>
            </a:extLst>
          </p:cNvPr>
          <p:cNvSpPr/>
          <p:nvPr/>
        </p:nvSpPr>
        <p:spPr>
          <a:xfrm>
            <a:off x="1043608" y="5373216"/>
            <a:ext cx="4536819" cy="30777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88"/>
                </a:solidFill>
                <a:latin typeface="inherit"/>
              </a:rPr>
              <a:t>&lt;</a:t>
            </a:r>
            <a:r>
              <a:rPr lang="en-US" altLang="zh-TW" dirty="0" err="1">
                <a:solidFill>
                  <a:srgbClr val="000088"/>
                </a:solidFill>
                <a:latin typeface="inherit"/>
              </a:rPr>
              <a:t>img</a:t>
            </a:r>
            <a:r>
              <a:rPr lang="en-US" altLang="zh-TW" dirty="0">
                <a:latin typeface="inherit"/>
              </a:rPr>
              <a:t> </a:t>
            </a:r>
            <a:r>
              <a:rPr lang="en-US" altLang="zh-TW" dirty="0" err="1">
                <a:latin typeface="inherit"/>
              </a:rPr>
              <a:t>src</a:t>
            </a:r>
            <a:r>
              <a:rPr lang="en-US" altLang="zh-TW" dirty="0">
                <a:latin typeface="inherit"/>
              </a:rPr>
              <a:t>="https://goo.gl/pVxY0e" alt="Floating Flower"</a:t>
            </a:r>
            <a:r>
              <a:rPr lang="en-US" altLang="zh-TW" dirty="0">
                <a:solidFill>
                  <a:srgbClr val="000088"/>
                </a:solidFill>
                <a:latin typeface="inherit"/>
              </a:rPr>
              <a:t>/&gt;</a:t>
            </a:r>
            <a:endParaRPr lang="en-US" altLang="zh-TW" dirty="0">
              <a:solidFill>
                <a:srgbClr val="313131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3249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latin typeface="Arial"/>
              </a:rPr>
              <a:t>New HTML5 Form </a:t>
            </a:r>
            <a:r>
              <a:rPr lang="en-US" dirty="0">
                <a:latin typeface="Lucida Console"/>
              </a:rPr>
              <a:t>input</a:t>
            </a:r>
            <a:r>
              <a:rPr lang="en-US" dirty="0">
                <a:latin typeface="Arial"/>
              </a:rPr>
              <a:t> Types</a:t>
            </a:r>
          </a:p>
        </p:txBody>
      </p:sp>
      <p:sp>
        <p:nvSpPr>
          <p:cNvPr id="14339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solidFill>
                  <a:srgbClr val="000000"/>
                </a:solidFill>
              </a:rPr>
              <a:t>These are not yet universally supported by all browsers. </a:t>
            </a:r>
          </a:p>
          <a:p>
            <a:r>
              <a:rPr lang="en-US" altLang="zh-TW" dirty="0">
                <a:solidFill>
                  <a:srgbClr val="000000"/>
                </a:solidFill>
              </a:rPr>
              <a:t>http://www.w3schools.com/html/</a:t>
            </a:r>
            <a:r>
              <a:rPr lang="en-US" altLang="zh-TW" dirty="0" err="1">
                <a:solidFill>
                  <a:srgbClr val="000000"/>
                </a:solidFill>
              </a:rPr>
              <a:t>html_form_input_types.asp</a:t>
            </a:r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652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228" y="32351"/>
            <a:ext cx="4886052" cy="346865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460" y="3474787"/>
            <a:ext cx="4974828" cy="333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208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09636"/>
            <a:ext cx="4320480" cy="329137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483456"/>
            <a:ext cx="4950973" cy="337454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140" y="134171"/>
            <a:ext cx="4500860" cy="205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6530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TW" b="1" dirty="0">
                <a:solidFill>
                  <a:srgbClr val="000000"/>
                </a:solidFill>
                <a:latin typeface="Lucida Console" pitchFamily="49" charset="0"/>
              </a:rPr>
              <a:t>autofocus</a:t>
            </a:r>
            <a:r>
              <a:rPr lang="en-US" altLang="zh-TW" b="1" i="1" dirty="0">
                <a:solidFill>
                  <a:srgbClr val="000000"/>
                </a:solidFill>
                <a:latin typeface="AGaramond" pitchFamily="18" charset="0"/>
              </a:rPr>
              <a:t> </a:t>
            </a:r>
            <a:r>
              <a:rPr lang="en-US" altLang="zh-TW" dirty="0">
                <a:solidFill>
                  <a:srgbClr val="000000"/>
                </a:solidFill>
                <a:latin typeface="AGaramond" pitchFamily="18" charset="0"/>
              </a:rPr>
              <a:t>Attribute</a:t>
            </a:r>
            <a:endParaRPr lang="en-US" b="1" dirty="0">
              <a:latin typeface="Goudy Sans Medium"/>
            </a:endParaRPr>
          </a:p>
        </p:txBody>
      </p:sp>
      <p:sp>
        <p:nvSpPr>
          <p:cNvPr id="2048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79425">
              <a:lnSpc>
                <a:spcPct val="80000"/>
              </a:lnSpc>
              <a:defRPr/>
            </a:pPr>
            <a:r>
              <a:rPr lang="en-US" dirty="0">
                <a:solidFill>
                  <a:srgbClr val="000000"/>
                </a:solidFill>
              </a:rPr>
              <a:t>an optional attribute that can be used in </a:t>
            </a:r>
            <a:r>
              <a:rPr lang="en-US" b="1" dirty="0">
                <a:solidFill>
                  <a:srgbClr val="000000"/>
                </a:solidFill>
              </a:rPr>
              <a:t>only one </a:t>
            </a:r>
            <a:r>
              <a:rPr lang="en-US" dirty="0">
                <a:solidFill>
                  <a:srgbClr val="000000"/>
                </a:solidFill>
                <a:latin typeface="Lucida Console" pitchFamily="49" charset="0"/>
              </a:rPr>
              <a:t>input</a:t>
            </a:r>
            <a:r>
              <a:rPr lang="en-US" dirty="0">
                <a:solidFill>
                  <a:srgbClr val="000000"/>
                </a:solidFill>
              </a:rPr>
              <a:t> element on a form</a:t>
            </a:r>
          </a:p>
          <a:p>
            <a:pPr marL="479425">
              <a:lnSpc>
                <a:spcPct val="80000"/>
              </a:lnSpc>
              <a:defRPr/>
            </a:pPr>
            <a:r>
              <a:rPr lang="en-US" dirty="0">
                <a:solidFill>
                  <a:srgbClr val="000000"/>
                </a:solidFill>
              </a:rPr>
              <a:t>automatically gives the focus to the </a:t>
            </a:r>
            <a:r>
              <a:rPr lang="en-US" dirty="0">
                <a:solidFill>
                  <a:srgbClr val="000000"/>
                </a:solidFill>
                <a:latin typeface="Lucida Console" pitchFamily="49" charset="0"/>
              </a:rPr>
              <a:t>input</a:t>
            </a:r>
            <a:r>
              <a:rPr lang="en-US" dirty="0">
                <a:solidFill>
                  <a:srgbClr val="000000"/>
                </a:solidFill>
              </a:rPr>
              <a:t> element, allowing the user to </a:t>
            </a:r>
            <a:r>
              <a:rPr lang="en-US" b="1" dirty="0">
                <a:solidFill>
                  <a:srgbClr val="000000"/>
                </a:solidFill>
              </a:rPr>
              <a:t>begin typing</a:t>
            </a:r>
            <a:r>
              <a:rPr lang="en-US" dirty="0">
                <a:solidFill>
                  <a:srgbClr val="000000"/>
                </a:solidFill>
              </a:rPr>
              <a:t> in that element immediately. </a:t>
            </a:r>
          </a:p>
        </p:txBody>
      </p:sp>
    </p:spTree>
    <p:extLst>
      <p:ext uri="{BB962C8B-B14F-4D97-AF65-F5344CB8AC3E}">
        <p14:creationId xmlns:p14="http://schemas.microsoft.com/office/powerpoint/2010/main" val="20858274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Goudy Sans Medium"/>
              </a:rPr>
              <a:t>Validation</a:t>
            </a:r>
            <a:endParaRPr lang="en-US" dirty="0">
              <a:solidFill>
                <a:srgbClr val="33B38C"/>
              </a:solidFill>
              <a:latin typeface="Goudy Sans Medium"/>
            </a:endParaRPr>
          </a:p>
        </p:txBody>
      </p:sp>
      <p:sp>
        <p:nvSpPr>
          <p:cNvPr id="24579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2500" dirty="0">
                <a:solidFill>
                  <a:srgbClr val="000000"/>
                </a:solidFill>
              </a:rPr>
              <a:t>The new HTML 5 </a:t>
            </a:r>
            <a:r>
              <a:rPr lang="en-US" sz="2500" dirty="0">
                <a:solidFill>
                  <a:srgbClr val="000000"/>
                </a:solidFill>
                <a:latin typeface="Lucida Console" pitchFamily="49" charset="0"/>
              </a:rPr>
              <a:t>input</a:t>
            </a:r>
            <a:r>
              <a:rPr lang="en-US" sz="2500" dirty="0">
                <a:solidFill>
                  <a:srgbClr val="000000"/>
                </a:solidFill>
              </a:rPr>
              <a:t> types are </a:t>
            </a:r>
            <a:r>
              <a:rPr lang="en-US" sz="2500" b="1" i="1" dirty="0">
                <a:solidFill>
                  <a:schemeClr val="tx2"/>
                </a:solidFill>
              </a:rPr>
              <a:t>self validating</a:t>
            </a:r>
            <a:r>
              <a:rPr lang="en-US" sz="2500" b="1" dirty="0">
                <a:solidFill>
                  <a:schemeClr val="tx2"/>
                </a:solidFill>
              </a:rPr>
              <a:t> </a:t>
            </a:r>
            <a:r>
              <a:rPr lang="en-US" sz="2500" dirty="0">
                <a:solidFill>
                  <a:srgbClr val="000000"/>
                </a:solidFill>
              </a:rPr>
              <a:t>on the client side, eliminating the need to add complicated </a:t>
            </a:r>
            <a:r>
              <a:rPr lang="en-US" sz="2500" b="1" dirty="0">
                <a:solidFill>
                  <a:srgbClr val="000000"/>
                </a:solidFill>
              </a:rPr>
              <a:t>JavaScript</a:t>
            </a:r>
            <a:r>
              <a:rPr lang="en-US" sz="2500" dirty="0">
                <a:solidFill>
                  <a:srgbClr val="000000"/>
                </a:solidFill>
              </a:rPr>
              <a:t> code to your web pages to </a:t>
            </a:r>
            <a:r>
              <a:rPr lang="en-US" sz="2500" dirty="0">
                <a:solidFill>
                  <a:schemeClr val="tx2"/>
                </a:solidFill>
              </a:rPr>
              <a:t>validate user input</a:t>
            </a:r>
            <a:r>
              <a:rPr lang="en-US" sz="2500" dirty="0">
                <a:solidFill>
                  <a:srgbClr val="000000"/>
                </a:solidFill>
              </a:rPr>
              <a:t>, reducing the amount of invalid data submitted and consequently reducing Internet traffic between the server and the client to correct invalid input. </a:t>
            </a:r>
          </a:p>
          <a:p>
            <a:pPr>
              <a:lnSpc>
                <a:spcPct val="90000"/>
              </a:lnSpc>
              <a:defRPr/>
            </a:pPr>
            <a:r>
              <a:rPr lang="en-US" sz="2500" i="1" dirty="0">
                <a:solidFill>
                  <a:srgbClr val="000000"/>
                </a:solidFill>
              </a:rPr>
              <a:t>The server should still validate all user input.</a:t>
            </a:r>
          </a:p>
          <a:p>
            <a:pPr>
              <a:lnSpc>
                <a:spcPct val="90000"/>
              </a:lnSpc>
              <a:defRPr/>
            </a:pPr>
            <a:r>
              <a:rPr lang="en-US" sz="2500" dirty="0">
                <a:solidFill>
                  <a:srgbClr val="000000"/>
                </a:solidFill>
              </a:rPr>
              <a:t>When a user enters data into a form then submits the form the browser immediately checks the self-validating elements to ensure that the data is correct</a:t>
            </a:r>
          </a:p>
        </p:txBody>
      </p:sp>
    </p:spTree>
    <p:extLst>
      <p:ext uri="{BB962C8B-B14F-4D97-AF65-F5344CB8AC3E}">
        <p14:creationId xmlns:p14="http://schemas.microsoft.com/office/powerpoint/2010/main" val="9794027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049419"/>
            <a:ext cx="6578600" cy="3200400"/>
          </a:xfrm>
          <a:prstGeom prst="rect">
            <a:avLst/>
          </a:prstGeom>
        </p:spPr>
      </p:pic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 err="1"/>
              <a:t>formnovalidate</a:t>
            </a:r>
            <a:r>
              <a:rPr kumimoji="1" lang="en-US" altLang="zh-TW" dirty="0"/>
              <a:t> attribute</a:t>
            </a:r>
            <a:endParaRPr kumimoji="1"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400" dirty="0"/>
              <a:t>If you want to bypass validation, you can add the </a:t>
            </a:r>
            <a:r>
              <a:rPr kumimoji="1" lang="en-US" altLang="zh-TW" sz="2400" dirty="0" err="1"/>
              <a:t>formnovalidate</a:t>
            </a:r>
            <a:r>
              <a:rPr kumimoji="1" lang="en-US" altLang="zh-TW" sz="2400" dirty="0"/>
              <a:t> attribute to input type submit in line 101: </a:t>
            </a:r>
          </a:p>
          <a:p>
            <a:pPr lvl="1"/>
            <a:r>
              <a:rPr kumimoji="1" lang="en-US" altLang="zh-TW" sz="2000" dirty="0"/>
              <a:t>&lt;input type = "submit" value = "Submit" </a:t>
            </a:r>
            <a:r>
              <a:rPr kumimoji="1" lang="en-US" altLang="zh-TW" sz="2000" dirty="0" err="1"/>
              <a:t>formnovalidate</a:t>
            </a:r>
            <a:r>
              <a:rPr kumimoji="1" lang="en-US" altLang="zh-TW" sz="2000" dirty="0"/>
              <a:t> /&gt;</a:t>
            </a:r>
          </a:p>
        </p:txBody>
      </p:sp>
    </p:spTree>
    <p:extLst>
      <p:ext uri="{BB962C8B-B14F-4D97-AF65-F5344CB8AC3E}">
        <p14:creationId xmlns:p14="http://schemas.microsoft.com/office/powerpoint/2010/main" val="3595624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New HTML5 Form </a:t>
            </a:r>
            <a:r>
              <a:rPr lang="en-US" altLang="zh-TW" dirty="0">
                <a:latin typeface="Lucida Console"/>
              </a:rPr>
              <a:t>input</a:t>
            </a:r>
            <a:r>
              <a:rPr lang="en-US" altLang="zh-TW" dirty="0"/>
              <a:t> Types</a:t>
            </a:r>
            <a:endParaRPr lang="en-US" dirty="0">
              <a:solidFill>
                <a:srgbClr val="33B38C"/>
              </a:solidFill>
              <a:latin typeface="Goudy Sans Medium"/>
            </a:endParaRPr>
          </a:p>
        </p:txBody>
      </p:sp>
      <p:sp>
        <p:nvSpPr>
          <p:cNvPr id="27651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 sz="2400" dirty="0">
                <a:solidFill>
                  <a:srgbClr val="000000"/>
                </a:solidFill>
              </a:rPr>
              <a:t>Figure below lists each of the new HTML5 </a:t>
            </a:r>
            <a:r>
              <a:rPr lang="en-US" altLang="zh-TW" sz="2400" dirty="0">
                <a:solidFill>
                  <a:srgbClr val="000000"/>
                </a:solidFill>
                <a:latin typeface="Lucida Console" charset="0"/>
              </a:rPr>
              <a:t>input</a:t>
            </a:r>
            <a:r>
              <a:rPr lang="en-US" altLang="zh-TW" sz="2400" dirty="0">
                <a:solidFill>
                  <a:srgbClr val="000000"/>
                </a:solidFill>
              </a:rPr>
              <a:t> types and provides examples of the proper formats required for each type of data to be valid. 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852936"/>
            <a:ext cx="3672408" cy="376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38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fr-FR" b="1" dirty="0" err="1">
                <a:latin typeface="Goudy Sans Medium"/>
              </a:rPr>
              <a:t>placeholder</a:t>
            </a:r>
            <a:r>
              <a:rPr lang="fr-FR" dirty="0">
                <a:latin typeface="Goudy Sans Medium"/>
              </a:rPr>
              <a:t> </a:t>
            </a:r>
            <a:r>
              <a:rPr lang="fr-FR" dirty="0" err="1">
                <a:latin typeface="Goudy Sans Medium"/>
              </a:rPr>
              <a:t>Attribute</a:t>
            </a:r>
            <a:endParaRPr lang="fr-FR" dirty="0">
              <a:latin typeface="Goudy Sans Medium"/>
            </a:endParaRPr>
          </a:p>
        </p:txBody>
      </p:sp>
      <p:sp>
        <p:nvSpPr>
          <p:cNvPr id="35843" name="Tex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6937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400" dirty="0">
                <a:solidFill>
                  <a:srgbClr val="000000"/>
                </a:solidFill>
              </a:rPr>
              <a:t>allows you to place temporary text in a text field. </a:t>
            </a:r>
          </a:p>
          <a:p>
            <a:pPr>
              <a:defRPr/>
            </a:pPr>
            <a:r>
              <a:rPr lang="en-US" sz="2400" b="1" dirty="0">
                <a:solidFill>
                  <a:srgbClr val="000000"/>
                </a:solidFill>
                <a:latin typeface="Lucida Console" pitchFamily="49" charset="0"/>
              </a:rPr>
              <a:t>placeholder</a:t>
            </a:r>
            <a:r>
              <a:rPr lang="en-US" sz="2400" dirty="0">
                <a:solidFill>
                  <a:srgbClr val="000000"/>
                </a:solidFill>
              </a:rPr>
              <a:t> text is </a:t>
            </a:r>
            <a:r>
              <a:rPr lang="en-US" sz="2400" b="1" i="1" dirty="0">
                <a:solidFill>
                  <a:srgbClr val="000000"/>
                </a:solidFill>
              </a:rPr>
              <a:t>light gray</a:t>
            </a:r>
            <a:r>
              <a:rPr lang="en-US" sz="2400" dirty="0">
                <a:solidFill>
                  <a:srgbClr val="000000"/>
                </a:solidFill>
              </a:rPr>
              <a:t> and provides an example of the text and/or text format the user should enter</a:t>
            </a:r>
          </a:p>
          <a:p>
            <a:pPr>
              <a:defRPr/>
            </a:pPr>
            <a:r>
              <a:rPr lang="en-US" sz="2400" dirty="0">
                <a:solidFill>
                  <a:srgbClr val="000000"/>
                </a:solidFill>
              </a:rPr>
              <a:t>When the </a:t>
            </a:r>
            <a:r>
              <a:rPr lang="en-US" sz="2400" b="1" i="1" dirty="0">
                <a:solidFill>
                  <a:srgbClr val="000000"/>
                </a:solidFill>
              </a:rPr>
              <a:t>focus</a:t>
            </a:r>
            <a:r>
              <a:rPr lang="en-US" sz="2400" dirty="0">
                <a:solidFill>
                  <a:srgbClr val="000000"/>
                </a:solidFill>
              </a:rPr>
              <a:t> is placed in the text field (i.e., the cursor is in the text field), the </a:t>
            </a:r>
            <a:r>
              <a:rPr lang="en-US" sz="2400" dirty="0">
                <a:solidFill>
                  <a:srgbClr val="000000"/>
                </a:solidFill>
                <a:latin typeface="Lucida Console" pitchFamily="49" charset="0"/>
              </a:rPr>
              <a:t>placeholder</a:t>
            </a:r>
            <a:r>
              <a:rPr lang="en-US" sz="2400" dirty="0">
                <a:solidFill>
                  <a:srgbClr val="000000"/>
                </a:solidFill>
              </a:rPr>
              <a:t> text disappears</a:t>
            </a:r>
          </a:p>
          <a:p>
            <a:pPr eaLnBrk="1" hangingPunct="1">
              <a:buFont typeface="Wingdings 3" pitchFamily="18" charset="2"/>
              <a:buChar char=""/>
              <a:defRPr/>
            </a:pPr>
            <a:endParaRPr lang="en-US" sz="2400" dirty="0">
              <a:solidFill>
                <a:srgbClr val="00000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4221088"/>
            <a:ext cx="5991448" cy="241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6517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fr-FR" b="1" dirty="0" err="1">
                <a:latin typeface="Goudy Sans Medium"/>
              </a:rPr>
              <a:t>required</a:t>
            </a:r>
            <a:r>
              <a:rPr lang="fr-FR" dirty="0">
                <a:latin typeface="Goudy Sans Medium"/>
              </a:rPr>
              <a:t> </a:t>
            </a:r>
            <a:r>
              <a:rPr lang="fr-FR" dirty="0" err="1">
                <a:latin typeface="Goudy Sans Medium"/>
              </a:rPr>
              <a:t>Attribute</a:t>
            </a:r>
            <a:endParaRPr lang="fr-FR" dirty="0">
              <a:latin typeface="Goudy Sans Medium"/>
            </a:endParaRPr>
          </a:p>
        </p:txBody>
      </p:sp>
      <p:sp>
        <p:nvSpPr>
          <p:cNvPr id="37891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>
                <a:solidFill>
                  <a:srgbClr val="000000"/>
                </a:solidFill>
              </a:rPr>
              <a:t>The </a:t>
            </a:r>
            <a:r>
              <a:rPr lang="en-US" sz="2400" b="1" i="1" dirty="0"/>
              <a:t>required</a:t>
            </a:r>
            <a:r>
              <a:rPr lang="en-US" sz="2400" dirty="0"/>
              <a:t> attribute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b="1" dirty="0">
                <a:solidFill>
                  <a:srgbClr val="000000"/>
                </a:solidFill>
              </a:rPr>
              <a:t>forces</a:t>
            </a:r>
            <a:r>
              <a:rPr lang="en-US" sz="2400" dirty="0">
                <a:solidFill>
                  <a:srgbClr val="000000"/>
                </a:solidFill>
              </a:rPr>
              <a:t> the user to enter a value </a:t>
            </a:r>
            <a:r>
              <a:rPr lang="en-US" sz="2400" b="1" dirty="0">
                <a:solidFill>
                  <a:srgbClr val="000000"/>
                </a:solidFill>
              </a:rPr>
              <a:t>before submitting the form</a:t>
            </a:r>
            <a:r>
              <a:rPr lang="en-US" sz="2400" dirty="0">
                <a:solidFill>
                  <a:srgbClr val="000000"/>
                </a:solidFill>
              </a:rPr>
              <a:t>. </a:t>
            </a:r>
          </a:p>
          <a:p>
            <a:pPr>
              <a:defRPr/>
            </a:pPr>
            <a:endParaRPr lang="en-US" sz="2400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rgbClr val="000000"/>
                </a:solidFill>
              </a:rPr>
              <a:t>You can add </a:t>
            </a:r>
            <a:r>
              <a:rPr lang="en-US" sz="2400" b="1" dirty="0">
                <a:solidFill>
                  <a:srgbClr val="000000"/>
                </a:solidFill>
                <a:latin typeface="Lucida Console" pitchFamily="49" charset="0"/>
              </a:rPr>
              <a:t>required</a:t>
            </a:r>
            <a:r>
              <a:rPr lang="en-US" sz="2400" dirty="0">
                <a:solidFill>
                  <a:srgbClr val="000000"/>
                </a:solidFill>
              </a:rPr>
              <a:t> to any of the </a:t>
            </a:r>
            <a:r>
              <a:rPr lang="en-US" sz="2400" dirty="0">
                <a:solidFill>
                  <a:srgbClr val="000000"/>
                </a:solidFill>
                <a:latin typeface="Lucida Console" pitchFamily="49" charset="0"/>
              </a:rPr>
              <a:t>input</a:t>
            </a:r>
            <a:r>
              <a:rPr lang="en-US" sz="2400" dirty="0">
                <a:solidFill>
                  <a:srgbClr val="000000"/>
                </a:solidFill>
              </a:rPr>
              <a:t> types. </a:t>
            </a:r>
          </a:p>
          <a:p>
            <a:pPr>
              <a:defRPr/>
            </a:pPr>
            <a:endParaRPr lang="en-US" sz="2400" dirty="0">
              <a:solidFill>
                <a:srgbClr val="000000"/>
              </a:solidFill>
            </a:endParaRPr>
          </a:p>
          <a:p>
            <a:pPr eaLnBrk="1" hangingPunct="1">
              <a:buFont typeface="Wingdings 3" pitchFamily="18" charset="2"/>
              <a:buChar char=""/>
              <a:defRPr/>
            </a:pP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0724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>
                <a:latin typeface="Lucida Console"/>
              </a:rPr>
              <a:t>input</a:t>
            </a:r>
            <a:r>
              <a:rPr lang="en-US" dirty="0">
                <a:latin typeface="Arial"/>
              </a:rPr>
              <a:t> and </a:t>
            </a:r>
            <a:r>
              <a:rPr lang="en-US" b="1" dirty="0" err="1">
                <a:latin typeface="Lucida Console"/>
              </a:rPr>
              <a:t>datalist</a:t>
            </a:r>
            <a:r>
              <a:rPr lang="en-US" dirty="0">
                <a:latin typeface="Arial"/>
              </a:rPr>
              <a:t> Elements and </a:t>
            </a:r>
            <a:r>
              <a:rPr lang="en-US" b="1" dirty="0">
                <a:latin typeface="Lucida Console"/>
              </a:rPr>
              <a:t>autocomplete</a:t>
            </a:r>
            <a:r>
              <a:rPr lang="en-US" dirty="0">
                <a:latin typeface="Arial"/>
              </a:rPr>
              <a:t> Attribute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628800"/>
            <a:ext cx="7367860" cy="435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60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D55C83-D86B-4D7D-9D92-4E1DA51AD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Comments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註解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282CE9-4FA6-4523-A7FB-3DA85F644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sz="2000" b="1" dirty="0"/>
              <a:t>Comments</a:t>
            </a:r>
            <a:r>
              <a:rPr lang="en-US" altLang="zh-TW" sz="2000" dirty="0"/>
              <a:t> are a way of adding some text that is primarily targeted towards </a:t>
            </a:r>
            <a:r>
              <a:rPr lang="en-US" altLang="zh-TW" sz="2000" b="1" dirty="0"/>
              <a:t>human readers</a:t>
            </a:r>
            <a:r>
              <a:rPr lang="en-US" altLang="zh-TW" sz="2000" dirty="0"/>
              <a:t>.</a:t>
            </a:r>
          </a:p>
          <a:p>
            <a:endParaRPr lang="en-US" altLang="zh-TW" sz="2000" dirty="0"/>
          </a:p>
          <a:p>
            <a:r>
              <a:rPr lang="en-US" altLang="zh-TW" sz="2000" dirty="0"/>
              <a:t>If you want to add something in your file that you want the browser to completely </a:t>
            </a:r>
            <a:r>
              <a:rPr lang="en-US" altLang="zh-TW" sz="2000" b="1" dirty="0"/>
              <a:t>ignore</a:t>
            </a:r>
            <a:r>
              <a:rPr lang="zh-TW" altLang="en-US" sz="2000" b="1" dirty="0"/>
              <a:t> </a:t>
            </a:r>
            <a:r>
              <a:rPr lang="en-US" altLang="zh-TW" sz="2000" b="1" dirty="0"/>
              <a:t>(</a:t>
            </a:r>
            <a:r>
              <a:rPr lang="zh-TW" altLang="en-US" sz="2000" b="1" dirty="0"/>
              <a:t>忽略</a:t>
            </a:r>
            <a:r>
              <a:rPr lang="en-US" altLang="zh-TW" sz="2000" b="1" dirty="0"/>
              <a:t>)</a:t>
            </a:r>
            <a:r>
              <a:rPr lang="en-US" altLang="zh-TW" sz="2000" dirty="0"/>
              <a:t>, there's a special tag for that</a:t>
            </a:r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r>
              <a:rPr lang="en-US" altLang="zh-TW" sz="2000" dirty="0"/>
              <a:t>It's important to remember that just as HTML, CSS and JavaScript are </a:t>
            </a:r>
            <a:r>
              <a:rPr lang="en-US" altLang="zh-TW" sz="2000" b="1" dirty="0"/>
              <a:t>three different languages</a:t>
            </a:r>
            <a:r>
              <a:rPr lang="en-US" altLang="zh-TW" sz="2000" dirty="0"/>
              <a:t>, they each have their own way of writing </a:t>
            </a:r>
            <a:r>
              <a:rPr lang="en-US" altLang="zh-TW" sz="2000" b="1" dirty="0"/>
              <a:t>comments</a:t>
            </a:r>
            <a:r>
              <a:rPr lang="en-US" altLang="zh-TW" sz="2000" dirty="0"/>
              <a:t>. </a:t>
            </a:r>
            <a:endParaRPr lang="zh-TW" altLang="en-US" sz="2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2509A06-4FE2-4DBD-A686-BCABAF6E6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39EC1FD-53CF-487D-B900-C09D7DE592B7}"/>
              </a:ext>
            </a:extLst>
          </p:cNvPr>
          <p:cNvSpPr/>
          <p:nvPr/>
        </p:nvSpPr>
        <p:spPr>
          <a:xfrm>
            <a:off x="1547664" y="3275111"/>
            <a:ext cx="2034531" cy="30777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880000"/>
                </a:solidFill>
                <a:latin typeface="inherit"/>
              </a:rPr>
              <a:t>&lt;!--</a:t>
            </a:r>
            <a:r>
              <a:rPr lang="en-US" altLang="zh-TW" dirty="0">
                <a:solidFill>
                  <a:srgbClr val="880000"/>
                </a:solidFill>
                <a:latin typeface="inherit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inherit"/>
              </a:rPr>
              <a:t>This is a comment </a:t>
            </a:r>
            <a:r>
              <a:rPr lang="en-US" altLang="zh-TW" b="1" dirty="0">
                <a:solidFill>
                  <a:srgbClr val="880000"/>
                </a:solidFill>
                <a:latin typeface="inherit"/>
              </a:rPr>
              <a:t>--&gt;</a:t>
            </a:r>
            <a:endParaRPr lang="en-US" altLang="zh-TW" b="1" dirty="0">
              <a:solidFill>
                <a:srgbClr val="313131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B52FFD4-E902-439D-98C4-4BC1E0D060D5}"/>
              </a:ext>
            </a:extLst>
          </p:cNvPr>
          <p:cNvSpPr/>
          <p:nvPr/>
        </p:nvSpPr>
        <p:spPr>
          <a:xfrm>
            <a:off x="1547664" y="3717032"/>
            <a:ext cx="3456384" cy="138499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880000"/>
                </a:solidFill>
                <a:latin typeface="inherit"/>
              </a:rPr>
              <a:t>&lt;!--</a:t>
            </a:r>
            <a:endParaRPr lang="en-US" altLang="zh-TW" b="1" dirty="0">
              <a:solidFill>
                <a:srgbClr val="313131"/>
              </a:solidFill>
              <a:latin typeface="Courier New" panose="020703090202050204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inherit"/>
              </a:rPr>
              <a:t>If you want some good advice,</a:t>
            </a:r>
            <a:endParaRPr lang="en-US" altLang="zh-TW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inherit"/>
              </a:rPr>
              <a:t>Neither a borrower nor a lender be,</a:t>
            </a:r>
            <a:endParaRPr lang="en-US" altLang="zh-TW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inherit"/>
              </a:rPr>
              <a:t>For loan oft loses both itself and friend,</a:t>
            </a:r>
            <a:endParaRPr lang="en-US" altLang="zh-TW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inherit"/>
              </a:rPr>
              <a:t>And borrowing dulls the edge of husbandry.</a:t>
            </a:r>
            <a:endParaRPr lang="en-US" altLang="zh-TW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r>
              <a:rPr lang="en-US" altLang="zh-TW" b="1" dirty="0">
                <a:solidFill>
                  <a:srgbClr val="880000"/>
                </a:solidFill>
                <a:latin typeface="inherit"/>
              </a:rPr>
              <a:t>--&gt;</a:t>
            </a:r>
            <a:endParaRPr lang="en-US" altLang="zh-TW" b="1" dirty="0">
              <a:solidFill>
                <a:srgbClr val="313131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3337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052736"/>
            <a:ext cx="5980867" cy="3960440"/>
          </a:xfr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68" y="4941168"/>
            <a:ext cx="5050499" cy="157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715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88640"/>
            <a:ext cx="5724500" cy="310811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573016"/>
            <a:ext cx="5542384" cy="303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458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268760"/>
            <a:ext cx="6984776" cy="397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57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3ACEE2-51FD-484F-AB81-4437598F8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Attributes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屬性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9CEB69-92E2-4741-A733-5E22EB41E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/>
              <a:t>Basically, a given element on your Web page can be </a:t>
            </a:r>
            <a:r>
              <a:rPr lang="en-US" altLang="zh-TW" sz="2000" b="1" dirty="0"/>
              <a:t>distinguished</a:t>
            </a:r>
            <a:r>
              <a:rPr lang="en-US" altLang="zh-TW" sz="2000" dirty="0"/>
              <a:t> by any number of </a:t>
            </a:r>
            <a:r>
              <a:rPr lang="en-US" altLang="zh-TW" sz="2000" b="1" dirty="0"/>
              <a:t>unique</a:t>
            </a:r>
            <a:r>
              <a:rPr lang="en-US" altLang="zh-TW" sz="2000" dirty="0"/>
              <a:t> or </a:t>
            </a:r>
            <a:r>
              <a:rPr lang="en-US" altLang="zh-TW" sz="2000" b="1" dirty="0"/>
              <a:t>common attributes</a:t>
            </a:r>
            <a:r>
              <a:rPr lang="en-US" altLang="zh-TW" sz="2000" dirty="0"/>
              <a:t>.  </a:t>
            </a:r>
          </a:p>
          <a:p>
            <a:pPr lvl="1"/>
            <a:r>
              <a:rPr lang="en-US" altLang="zh-TW" sz="1800" dirty="0"/>
              <a:t>You can identify it </a:t>
            </a:r>
            <a:r>
              <a:rPr lang="en-US" altLang="zh-TW" sz="1800" b="1" dirty="0"/>
              <a:t>uniquely</a:t>
            </a:r>
            <a:r>
              <a:rPr lang="en-US" altLang="zh-TW" sz="1800" dirty="0"/>
              <a:t> with an </a:t>
            </a:r>
            <a:r>
              <a:rPr lang="en-US" altLang="zh-TW" sz="1800" b="1" dirty="0"/>
              <a:t>'id</a:t>
            </a:r>
            <a:r>
              <a:rPr lang="en-US" altLang="zh-TW" sz="1800" dirty="0"/>
              <a:t>' attribute, or </a:t>
            </a:r>
          </a:p>
          <a:p>
            <a:pPr lvl="1"/>
            <a:r>
              <a:rPr lang="en-US" altLang="zh-TW" sz="1800" b="1" dirty="0"/>
              <a:t>group</a:t>
            </a:r>
            <a:r>
              <a:rPr lang="en-US" altLang="zh-TW" sz="1800" dirty="0"/>
              <a:t> it with a </a:t>
            </a:r>
            <a:r>
              <a:rPr lang="en-US" altLang="zh-TW" sz="1800" b="1" dirty="0"/>
              <a:t>class</a:t>
            </a:r>
            <a:r>
              <a:rPr lang="en-US" altLang="zh-TW" sz="1800" dirty="0"/>
              <a:t> of other elements by setting the </a:t>
            </a:r>
            <a:r>
              <a:rPr lang="en-US" altLang="zh-TW" sz="1800" b="1" dirty="0"/>
              <a:t>'class</a:t>
            </a:r>
            <a:r>
              <a:rPr lang="en-US" altLang="zh-TW" sz="1800" dirty="0"/>
              <a:t>' attribute.</a:t>
            </a:r>
          </a:p>
          <a:p>
            <a:endParaRPr lang="en-US" altLang="zh-TW" sz="2200" dirty="0"/>
          </a:p>
          <a:p>
            <a:r>
              <a:rPr lang="en-US" altLang="zh-TW" sz="2200" b="1" dirty="0"/>
              <a:t>Attributes</a:t>
            </a:r>
            <a:r>
              <a:rPr lang="en-US" altLang="zh-TW" sz="2200" dirty="0"/>
              <a:t> in HTML are written inside the </a:t>
            </a:r>
            <a:r>
              <a:rPr lang="en-US" altLang="zh-TW" sz="2200" b="1" dirty="0"/>
              <a:t>opening tag</a:t>
            </a:r>
            <a:r>
              <a:rPr lang="en-US" altLang="zh-TW" sz="2200" dirty="0"/>
              <a:t> like this</a:t>
            </a:r>
          </a:p>
          <a:p>
            <a:endParaRPr lang="zh-TW" altLang="en-US" sz="2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7B5C1A-C5ED-4DC2-B4C3-68C7D79A9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8FD129B-30B7-427C-9C86-BD961DBD55B8}"/>
              </a:ext>
            </a:extLst>
          </p:cNvPr>
          <p:cNvSpPr/>
          <p:nvPr/>
        </p:nvSpPr>
        <p:spPr>
          <a:xfrm>
            <a:off x="971600" y="3914472"/>
            <a:ext cx="3960440" cy="73866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inherit"/>
              </a:rPr>
              <a:t>&lt;p </a:t>
            </a:r>
            <a:r>
              <a:rPr lang="en-US" altLang="zh-TW" b="1" dirty="0">
                <a:solidFill>
                  <a:schemeClr val="tx2"/>
                </a:solidFill>
                <a:latin typeface="inherit"/>
              </a:rPr>
              <a:t>id="paragraph-1"</a:t>
            </a:r>
            <a:r>
              <a:rPr lang="en-US" altLang="zh-TW" dirty="0">
                <a:solidFill>
                  <a:schemeClr val="tx1"/>
                </a:solidFill>
                <a:latin typeface="inherit"/>
              </a:rPr>
              <a:t> </a:t>
            </a:r>
            <a:r>
              <a:rPr lang="en-US" altLang="zh-TW" b="1" dirty="0">
                <a:solidFill>
                  <a:schemeClr val="tx2"/>
                </a:solidFill>
                <a:latin typeface="inherit"/>
              </a:rPr>
              <a:t>class="regular-paragraphs"</a:t>
            </a:r>
            <a:r>
              <a:rPr lang="en-US" altLang="zh-TW" dirty="0">
                <a:solidFill>
                  <a:schemeClr val="tx1"/>
                </a:solidFill>
                <a:latin typeface="inherit"/>
              </a:rPr>
              <a:t>&gt;</a:t>
            </a:r>
            <a:endParaRPr lang="en-US" altLang="zh-TW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inherit"/>
              </a:rPr>
              <a:t> Hello HTML</a:t>
            </a:r>
            <a:endParaRPr lang="en-US" altLang="zh-TW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inherit"/>
              </a:rPr>
              <a:t>&lt;/p&gt;</a:t>
            </a:r>
            <a:endParaRPr lang="en-US" altLang="zh-TW" dirty="0">
              <a:solidFill>
                <a:schemeClr val="tx1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4421D2A-FC96-445A-8FF9-A1E2C922626B}"/>
              </a:ext>
            </a:extLst>
          </p:cNvPr>
          <p:cNvSpPr/>
          <p:nvPr/>
        </p:nvSpPr>
        <p:spPr>
          <a:xfrm>
            <a:off x="971918" y="4941168"/>
            <a:ext cx="4536819" cy="30777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inherit"/>
              </a:rPr>
              <a:t>&lt;</a:t>
            </a:r>
            <a:r>
              <a:rPr lang="en-US" altLang="zh-TW" dirty="0" err="1">
                <a:solidFill>
                  <a:schemeClr val="tx1"/>
                </a:solidFill>
                <a:latin typeface="inherit"/>
              </a:rPr>
              <a:t>img</a:t>
            </a:r>
            <a:r>
              <a:rPr lang="en-US" altLang="zh-TW" dirty="0">
                <a:solidFill>
                  <a:schemeClr val="tx1"/>
                </a:solidFill>
                <a:latin typeface="inherit"/>
              </a:rPr>
              <a:t> </a:t>
            </a:r>
            <a:r>
              <a:rPr lang="en-US" altLang="zh-TW" b="1" dirty="0" err="1">
                <a:solidFill>
                  <a:schemeClr val="tx2"/>
                </a:solidFill>
                <a:latin typeface="inherit"/>
              </a:rPr>
              <a:t>src</a:t>
            </a:r>
            <a:r>
              <a:rPr lang="en-US" altLang="zh-TW" b="1" dirty="0">
                <a:solidFill>
                  <a:schemeClr val="tx2"/>
                </a:solidFill>
                <a:latin typeface="inherit"/>
              </a:rPr>
              <a:t>="https://goo.gl/pVxY0e"</a:t>
            </a:r>
            <a:r>
              <a:rPr lang="en-US" altLang="zh-TW" dirty="0">
                <a:solidFill>
                  <a:schemeClr val="tx1"/>
                </a:solidFill>
                <a:latin typeface="inherit"/>
              </a:rPr>
              <a:t> </a:t>
            </a:r>
            <a:r>
              <a:rPr lang="en-US" altLang="zh-TW" b="1" dirty="0">
                <a:solidFill>
                  <a:schemeClr val="tx2"/>
                </a:solidFill>
                <a:latin typeface="inherit"/>
              </a:rPr>
              <a:t>alt="Floating Flower"</a:t>
            </a:r>
            <a:r>
              <a:rPr lang="en-US" altLang="zh-TW" dirty="0">
                <a:solidFill>
                  <a:schemeClr val="tx1"/>
                </a:solidFill>
                <a:latin typeface="inherit"/>
              </a:rPr>
              <a:t>/&gt;</a:t>
            </a:r>
            <a:endParaRPr lang="en-US" altLang="zh-TW" dirty="0">
              <a:solidFill>
                <a:schemeClr val="tx1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6897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清晰度">
  <a:themeElements>
    <a:clrScheme name="清晰度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清晰度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13545</TotalTime>
  <Words>4334</Words>
  <Application>Microsoft Office PowerPoint</Application>
  <PresentationFormat>On-screen Show (4:3)</PresentationFormat>
  <Paragraphs>511</Paragraphs>
  <Slides>82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3" baseType="lpstr">
      <vt:lpstr>AGaramond</vt:lpstr>
      <vt:lpstr>Goudy Sans Medium</vt:lpstr>
      <vt:lpstr>inherit</vt:lpstr>
      <vt:lpstr>微軟正黑體</vt:lpstr>
      <vt:lpstr>Arial</vt:lpstr>
      <vt:lpstr>Consolas</vt:lpstr>
      <vt:lpstr>Courier New</vt:lpstr>
      <vt:lpstr>Lucida Console</vt:lpstr>
      <vt:lpstr>Wingdings</vt:lpstr>
      <vt:lpstr>Wingdings 3</vt:lpstr>
      <vt:lpstr>清晰度</vt:lpstr>
      <vt:lpstr>Web Programming</vt:lpstr>
      <vt:lpstr>The Web</vt:lpstr>
      <vt:lpstr>HTML5</vt:lpstr>
      <vt:lpstr>Hypertext</vt:lpstr>
      <vt:lpstr>Markup (標記)</vt:lpstr>
      <vt:lpstr>Elements (元素)</vt:lpstr>
      <vt:lpstr>Tags</vt:lpstr>
      <vt:lpstr>Comments (註解)</vt:lpstr>
      <vt:lpstr>Attributes (屬性)</vt:lpstr>
      <vt:lpstr>HTML Version</vt:lpstr>
      <vt:lpstr>Everything in HTML</vt:lpstr>
      <vt:lpstr>Character encoding (字元編碼) (1/2)</vt:lpstr>
      <vt:lpstr>Character encoding (字元編碼) (2/2)</vt:lpstr>
      <vt:lpstr>HTML character references (特殊字元) (1/2)</vt:lpstr>
      <vt:lpstr>HTML character references (特殊字元) (2/2)</vt:lpstr>
      <vt:lpstr>Do's and don'ts (1/2)</vt:lpstr>
      <vt:lpstr>Do's and don'ts (2/2)</vt:lpstr>
      <vt:lpstr>White space and other niceties</vt:lpstr>
      <vt:lpstr>Tags we have already used (1/2)</vt:lpstr>
      <vt:lpstr>Tags we have already used (2/2)</vt:lpstr>
      <vt:lpstr>New tags to learn</vt:lpstr>
      <vt:lpstr>&lt;ul&gt;, &lt;ol&gt; and &lt;li&gt; (1/2)</vt:lpstr>
      <vt:lpstr>&lt;ul&gt;, &lt;ol&gt; and &lt;li&gt; (2/2)</vt:lpstr>
      <vt:lpstr>Introduction to attributes (1/3)</vt:lpstr>
      <vt:lpstr>Introduction to attributes (2/3)</vt:lpstr>
      <vt:lpstr>Introduction to attributes (3/3)</vt:lpstr>
      <vt:lpstr>Example: the 'id' attribute</vt:lpstr>
      <vt:lpstr>Global &amp; non-global attributes</vt:lpstr>
      <vt:lpstr>Introduction to semantic elements</vt:lpstr>
      <vt:lpstr>Web page structure</vt:lpstr>
      <vt:lpstr>&lt;div&gt; and &lt;span&gt; elements (1/2)</vt:lpstr>
      <vt:lpstr>&lt;div&gt; and &lt;span&gt; elements (2/2)</vt:lpstr>
      <vt:lpstr>Linking Element1</vt:lpstr>
      <vt:lpstr>PowerPoint Presentation</vt:lpstr>
      <vt:lpstr>Linking Element2</vt:lpstr>
      <vt:lpstr>Linking Element3</vt:lpstr>
      <vt:lpstr>Linking Element5</vt:lpstr>
      <vt:lpstr>The Target Attribute</vt:lpstr>
      <vt:lpstr>Image Element1</vt:lpstr>
      <vt:lpstr>PowerPoint Presentation</vt:lpstr>
      <vt:lpstr>Image Element3</vt:lpstr>
      <vt:lpstr>Horizontal Rules</vt:lpstr>
      <vt:lpstr>List Element1</vt:lpstr>
      <vt:lpstr>PowerPoint Presentation</vt:lpstr>
      <vt:lpstr>List Element2</vt:lpstr>
      <vt:lpstr>PowerPoint Presentation</vt:lpstr>
      <vt:lpstr>Table Element1</vt:lpstr>
      <vt:lpstr>Table Element2</vt:lpstr>
      <vt:lpstr>PowerPoint Presentation</vt:lpstr>
      <vt:lpstr>Table Element3</vt:lpstr>
      <vt:lpstr>Table Element4</vt:lpstr>
      <vt:lpstr>Table Element5</vt:lpstr>
      <vt:lpstr>Table Element6</vt:lpstr>
      <vt:lpstr>PowerPoint Presentation</vt:lpstr>
      <vt:lpstr>Forms</vt:lpstr>
      <vt:lpstr>PowerPoint Presentation</vt:lpstr>
      <vt:lpstr>PowerPoint Presentation</vt:lpstr>
      <vt:lpstr>Forms</vt:lpstr>
      <vt:lpstr>Forms</vt:lpstr>
      <vt:lpstr>Forms</vt:lpstr>
      <vt:lpstr>Forms</vt:lpstr>
      <vt:lpstr>Forms</vt:lpstr>
      <vt:lpstr>PowerPoint Presentation</vt:lpstr>
      <vt:lpstr>Forms</vt:lpstr>
      <vt:lpstr>PowerPoint Presentation</vt:lpstr>
      <vt:lpstr>Forms</vt:lpstr>
      <vt:lpstr>PowerPoint Presentation</vt:lpstr>
      <vt:lpstr>Forms</vt:lpstr>
      <vt:lpstr>Forms</vt:lpstr>
      <vt:lpstr>New HTML5 Form input Types</vt:lpstr>
      <vt:lpstr>PowerPoint Presentation</vt:lpstr>
      <vt:lpstr>PowerPoint Presentation</vt:lpstr>
      <vt:lpstr>autofocus Attribute</vt:lpstr>
      <vt:lpstr>Validation</vt:lpstr>
      <vt:lpstr>formnovalidate attribute</vt:lpstr>
      <vt:lpstr>New HTML5 Form input Types</vt:lpstr>
      <vt:lpstr>placeholder Attribute</vt:lpstr>
      <vt:lpstr>required Attribute</vt:lpstr>
      <vt:lpstr>input and datalist Elements and autocomplete Attribute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Web程式設計</dc:title>
  <dc:creator>sammy</dc:creator>
  <cp:lastModifiedBy> </cp:lastModifiedBy>
  <cp:revision>159</cp:revision>
  <dcterms:modified xsi:type="dcterms:W3CDTF">2019-03-05T15:26:52Z</dcterms:modified>
</cp:coreProperties>
</file>